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6" r:id="rId2"/>
    <p:sldId id="267" r:id="rId3"/>
    <p:sldId id="268" r:id="rId4"/>
    <p:sldId id="265" r:id="rId5"/>
    <p:sldId id="262" r:id="rId6"/>
    <p:sldId id="264" r:id="rId7"/>
    <p:sldId id="263" r:id="rId8"/>
    <p:sldId id="256" r:id="rId9"/>
    <p:sldId id="257" r:id="rId10"/>
    <p:sldId id="258" r:id="rId11"/>
    <p:sldId id="259" r:id="rId12"/>
    <p:sldId id="260" r:id="rId13"/>
    <p:sldId id="261" r:id="rId14"/>
    <p:sldId id="269" r:id="rId15"/>
    <p:sldId id="270" r:id="rId16"/>
    <p:sldId id="272" r:id="rId17"/>
    <p:sldId id="275" r:id="rId18"/>
    <p:sldId id="273" r:id="rId19"/>
    <p:sldId id="274" r:id="rId20"/>
    <p:sldId id="271" r:id="rId21"/>
    <p:sldId id="276" r:id="rId22"/>
    <p:sldId id="277" r:id="rId23"/>
    <p:sldId id="278" r:id="rId24"/>
    <p:sldId id="283" r:id="rId25"/>
    <p:sldId id="279" r:id="rId26"/>
    <p:sldId id="280" r:id="rId27"/>
    <p:sldId id="282"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2" d="100"/>
          <a:sy n="62" d="100"/>
        </p:scale>
        <p:origin x="81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38737-07A2-450D-826D-BD215598AD44}"/>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DFBE87EE-9619-4664-A298-60AD3D1D98D7}"/>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E6983841-699D-449F-8975-E859749658CE}" type="datetime1">
              <a:rPr lang="en-GB"/>
              <a:pPr lvl="0"/>
              <a:t>30/04/2019</a:t>
            </a:fld>
            <a:endParaRPr lang="en-GB"/>
          </a:p>
        </p:txBody>
      </p:sp>
      <p:sp>
        <p:nvSpPr>
          <p:cNvPr id="4" name="Slide Image Placeholder 3">
            <a:extLst>
              <a:ext uri="{FF2B5EF4-FFF2-40B4-BE49-F238E27FC236}">
                <a16:creationId xmlns:a16="http://schemas.microsoft.com/office/drawing/2014/main" id="{A417EB4F-A43F-4A93-9131-8F0A0517EAC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47DF2781-92F4-4A9B-8E96-3EE1320D0AF6}"/>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FB93C5D0-6165-48D7-BFC8-F9BC9F3F2553}"/>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25BE33EE-5B78-4102-88E7-9513FE19F285}"/>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15B3DA9A-1288-421A-992C-65AED3440228}" type="slidenum">
              <a:t>‹#›</a:t>
            </a:fld>
            <a:endParaRPr lang="en-GB"/>
          </a:p>
        </p:txBody>
      </p:sp>
    </p:spTree>
    <p:extLst>
      <p:ext uri="{BB962C8B-B14F-4D97-AF65-F5344CB8AC3E}">
        <p14:creationId xmlns:p14="http://schemas.microsoft.com/office/powerpoint/2010/main" val="3311131482"/>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4</a:t>
            </a:fld>
            <a:endParaRPr lang="en-US"/>
          </a:p>
        </p:txBody>
      </p:sp>
    </p:spTree>
    <p:extLst>
      <p:ext uri="{BB962C8B-B14F-4D97-AF65-F5344CB8AC3E}">
        <p14:creationId xmlns:p14="http://schemas.microsoft.com/office/powerpoint/2010/main" val="301906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5</a:t>
            </a:fld>
            <a:endParaRPr lang="en-US"/>
          </a:p>
        </p:txBody>
      </p:sp>
    </p:spTree>
    <p:extLst>
      <p:ext uri="{BB962C8B-B14F-4D97-AF65-F5344CB8AC3E}">
        <p14:creationId xmlns:p14="http://schemas.microsoft.com/office/powerpoint/2010/main" val="2966870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21</a:t>
            </a:fld>
            <a:endParaRPr lang="en-US"/>
          </a:p>
        </p:txBody>
      </p:sp>
    </p:spTree>
    <p:extLst>
      <p:ext uri="{BB962C8B-B14F-4D97-AF65-F5344CB8AC3E}">
        <p14:creationId xmlns:p14="http://schemas.microsoft.com/office/powerpoint/2010/main" val="18635187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23</a:t>
            </a:fld>
            <a:endParaRPr lang="en-US"/>
          </a:p>
        </p:txBody>
      </p:sp>
    </p:spTree>
    <p:extLst>
      <p:ext uri="{BB962C8B-B14F-4D97-AF65-F5344CB8AC3E}">
        <p14:creationId xmlns:p14="http://schemas.microsoft.com/office/powerpoint/2010/main" val="3493278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24</a:t>
            </a:fld>
            <a:endParaRPr lang="en-US"/>
          </a:p>
        </p:txBody>
      </p:sp>
    </p:spTree>
    <p:extLst>
      <p:ext uri="{BB962C8B-B14F-4D97-AF65-F5344CB8AC3E}">
        <p14:creationId xmlns:p14="http://schemas.microsoft.com/office/powerpoint/2010/main" val="2118570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25</a:t>
            </a:fld>
            <a:endParaRPr lang="en-US"/>
          </a:p>
        </p:txBody>
      </p:sp>
    </p:spTree>
    <p:extLst>
      <p:ext uri="{BB962C8B-B14F-4D97-AF65-F5344CB8AC3E}">
        <p14:creationId xmlns:p14="http://schemas.microsoft.com/office/powerpoint/2010/main" val="1768828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26</a:t>
            </a:fld>
            <a:endParaRPr lang="en-US"/>
          </a:p>
        </p:txBody>
      </p:sp>
    </p:spTree>
    <p:extLst>
      <p:ext uri="{BB962C8B-B14F-4D97-AF65-F5344CB8AC3E}">
        <p14:creationId xmlns:p14="http://schemas.microsoft.com/office/powerpoint/2010/main" val="3522295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27</a:t>
            </a:fld>
            <a:endParaRPr lang="en-US"/>
          </a:p>
        </p:txBody>
      </p:sp>
    </p:spTree>
    <p:extLst>
      <p:ext uri="{BB962C8B-B14F-4D97-AF65-F5344CB8AC3E}">
        <p14:creationId xmlns:p14="http://schemas.microsoft.com/office/powerpoint/2010/main" val="469331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15B3DA9A-1288-421A-992C-65AED3440228}" type="slidenum">
              <a:rPr lang="en-US" smtClean="0"/>
              <a:t>28</a:t>
            </a:fld>
            <a:endParaRPr lang="en-US"/>
          </a:p>
        </p:txBody>
      </p:sp>
    </p:spTree>
    <p:extLst>
      <p:ext uri="{BB962C8B-B14F-4D97-AF65-F5344CB8AC3E}">
        <p14:creationId xmlns:p14="http://schemas.microsoft.com/office/powerpoint/2010/main" val="320038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BB6CA-9E2D-4991-8A0F-6370F67D53AC}"/>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067029F5-3AA6-465B-8D2D-CC229BE7FF7D}"/>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2EDF2C0E-7467-4884-8E1F-E6395544A6C1}"/>
              </a:ext>
            </a:extLst>
          </p:cNvPr>
          <p:cNvSpPr txBox="1">
            <a:spLocks noGrp="1"/>
          </p:cNvSpPr>
          <p:nvPr>
            <p:ph type="dt" sz="half" idx="7"/>
          </p:nvPr>
        </p:nvSpPr>
        <p:spPr/>
        <p:txBody>
          <a:bodyPr/>
          <a:lstStyle>
            <a:lvl1pPr>
              <a:defRPr/>
            </a:lvl1pPr>
          </a:lstStyle>
          <a:p>
            <a:pPr lvl="0"/>
            <a:fld id="{A4F31D38-7802-4E4B-B113-524F433D0ECD}" type="datetime1">
              <a:rPr lang="en-GB"/>
              <a:pPr lvl="0"/>
              <a:t>30/04/2019</a:t>
            </a:fld>
            <a:endParaRPr lang="en-GB"/>
          </a:p>
        </p:txBody>
      </p:sp>
      <p:sp>
        <p:nvSpPr>
          <p:cNvPr id="5" name="Footer Placeholder 4">
            <a:extLst>
              <a:ext uri="{FF2B5EF4-FFF2-40B4-BE49-F238E27FC236}">
                <a16:creationId xmlns:a16="http://schemas.microsoft.com/office/drawing/2014/main" id="{E4CB5446-ACB4-4FC5-B276-AA62E6C2B889}"/>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E38C5946-A339-4A93-884F-B8F1DF787D4B}"/>
              </a:ext>
            </a:extLst>
          </p:cNvPr>
          <p:cNvSpPr txBox="1">
            <a:spLocks noGrp="1"/>
          </p:cNvSpPr>
          <p:nvPr>
            <p:ph type="sldNum" sz="quarter" idx="8"/>
          </p:nvPr>
        </p:nvSpPr>
        <p:spPr/>
        <p:txBody>
          <a:bodyPr/>
          <a:lstStyle>
            <a:lvl1pPr>
              <a:defRPr/>
            </a:lvl1pPr>
          </a:lstStyle>
          <a:p>
            <a:pPr lvl="0"/>
            <a:fld id="{63E4072B-9994-4857-9F8C-17D38EC09E1D}" type="slidenum">
              <a:t>‹#›</a:t>
            </a:fld>
            <a:endParaRPr lang="en-GB"/>
          </a:p>
        </p:txBody>
      </p:sp>
    </p:spTree>
    <p:extLst>
      <p:ext uri="{BB962C8B-B14F-4D97-AF65-F5344CB8AC3E}">
        <p14:creationId xmlns:p14="http://schemas.microsoft.com/office/powerpoint/2010/main" val="63301267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9B4A-9733-43B7-A3A0-D7D74BC349E9}"/>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500E6419-E475-4095-8666-D9B042CC9E46}"/>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182076A-6400-4E22-9E4D-FC04B7A96B6F}"/>
              </a:ext>
            </a:extLst>
          </p:cNvPr>
          <p:cNvSpPr txBox="1">
            <a:spLocks noGrp="1"/>
          </p:cNvSpPr>
          <p:nvPr>
            <p:ph type="dt" sz="half" idx="7"/>
          </p:nvPr>
        </p:nvSpPr>
        <p:spPr/>
        <p:txBody>
          <a:bodyPr/>
          <a:lstStyle>
            <a:lvl1pPr>
              <a:defRPr/>
            </a:lvl1pPr>
          </a:lstStyle>
          <a:p>
            <a:pPr lvl="0"/>
            <a:fld id="{63ABE288-83B8-47A2-8584-5FE00DDF994F}" type="datetime1">
              <a:rPr lang="en-GB"/>
              <a:pPr lvl="0"/>
              <a:t>30/04/2019</a:t>
            </a:fld>
            <a:endParaRPr lang="en-GB"/>
          </a:p>
        </p:txBody>
      </p:sp>
      <p:sp>
        <p:nvSpPr>
          <p:cNvPr id="5" name="Footer Placeholder 4">
            <a:extLst>
              <a:ext uri="{FF2B5EF4-FFF2-40B4-BE49-F238E27FC236}">
                <a16:creationId xmlns:a16="http://schemas.microsoft.com/office/drawing/2014/main" id="{7726EADB-A472-441F-B21D-D2C03E20EA13}"/>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012FFDA-F0B2-4398-AC72-9EB71CDC47BA}"/>
              </a:ext>
            </a:extLst>
          </p:cNvPr>
          <p:cNvSpPr txBox="1">
            <a:spLocks noGrp="1"/>
          </p:cNvSpPr>
          <p:nvPr>
            <p:ph type="sldNum" sz="quarter" idx="8"/>
          </p:nvPr>
        </p:nvSpPr>
        <p:spPr/>
        <p:txBody>
          <a:bodyPr/>
          <a:lstStyle>
            <a:lvl1pPr>
              <a:defRPr/>
            </a:lvl1pPr>
          </a:lstStyle>
          <a:p>
            <a:pPr lvl="0"/>
            <a:fld id="{D8C0E165-57EA-45D1-9FE7-D22E6CC44DA1}" type="slidenum">
              <a:t>‹#›</a:t>
            </a:fld>
            <a:endParaRPr lang="en-GB"/>
          </a:p>
        </p:txBody>
      </p:sp>
    </p:spTree>
    <p:extLst>
      <p:ext uri="{BB962C8B-B14F-4D97-AF65-F5344CB8AC3E}">
        <p14:creationId xmlns:p14="http://schemas.microsoft.com/office/powerpoint/2010/main" val="3527971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23B072-DCC2-41F9-BEB9-22827F642EE6}"/>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F126DBA-716F-4AD8-BF57-B857893B2EF6}"/>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465D1D-B2F4-4CC9-B5B8-83F0AE8B7EC3}"/>
              </a:ext>
            </a:extLst>
          </p:cNvPr>
          <p:cNvSpPr txBox="1">
            <a:spLocks noGrp="1"/>
          </p:cNvSpPr>
          <p:nvPr>
            <p:ph type="dt" sz="half" idx="7"/>
          </p:nvPr>
        </p:nvSpPr>
        <p:spPr/>
        <p:txBody>
          <a:bodyPr/>
          <a:lstStyle>
            <a:lvl1pPr>
              <a:defRPr/>
            </a:lvl1pPr>
          </a:lstStyle>
          <a:p>
            <a:pPr lvl="0"/>
            <a:fld id="{8094914A-2B91-4B5E-AAF6-6F977D28E896}" type="datetime1">
              <a:rPr lang="en-GB"/>
              <a:pPr lvl="0"/>
              <a:t>30/04/2019</a:t>
            </a:fld>
            <a:endParaRPr lang="en-GB"/>
          </a:p>
        </p:txBody>
      </p:sp>
      <p:sp>
        <p:nvSpPr>
          <p:cNvPr id="5" name="Footer Placeholder 4">
            <a:extLst>
              <a:ext uri="{FF2B5EF4-FFF2-40B4-BE49-F238E27FC236}">
                <a16:creationId xmlns:a16="http://schemas.microsoft.com/office/drawing/2014/main" id="{F219955D-8195-475F-88B7-B03C7F53D160}"/>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B6613073-EF76-497B-959C-92DCAE870DEB}"/>
              </a:ext>
            </a:extLst>
          </p:cNvPr>
          <p:cNvSpPr txBox="1">
            <a:spLocks noGrp="1"/>
          </p:cNvSpPr>
          <p:nvPr>
            <p:ph type="sldNum" sz="quarter" idx="8"/>
          </p:nvPr>
        </p:nvSpPr>
        <p:spPr/>
        <p:txBody>
          <a:bodyPr/>
          <a:lstStyle>
            <a:lvl1pPr>
              <a:defRPr/>
            </a:lvl1pPr>
          </a:lstStyle>
          <a:p>
            <a:pPr lvl="0"/>
            <a:fld id="{0E697A71-3917-4955-8B78-5E68AF83E51B}" type="slidenum">
              <a:t>‹#›</a:t>
            </a:fld>
            <a:endParaRPr lang="en-GB"/>
          </a:p>
        </p:txBody>
      </p:sp>
    </p:spTree>
    <p:extLst>
      <p:ext uri="{BB962C8B-B14F-4D97-AF65-F5344CB8AC3E}">
        <p14:creationId xmlns:p14="http://schemas.microsoft.com/office/powerpoint/2010/main" val="3301270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FD13-B829-43BD-8080-DE2094404B98}"/>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7A167320-3ADA-46C5-A04D-56543DEC7155}"/>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8D1EDE6-4BB7-4DCA-8A7B-030F10EAD322}"/>
              </a:ext>
            </a:extLst>
          </p:cNvPr>
          <p:cNvSpPr txBox="1">
            <a:spLocks noGrp="1"/>
          </p:cNvSpPr>
          <p:nvPr>
            <p:ph type="dt" sz="half" idx="7"/>
          </p:nvPr>
        </p:nvSpPr>
        <p:spPr/>
        <p:txBody>
          <a:bodyPr/>
          <a:lstStyle>
            <a:lvl1pPr>
              <a:defRPr/>
            </a:lvl1pPr>
          </a:lstStyle>
          <a:p>
            <a:pPr lvl="0"/>
            <a:fld id="{63445584-96F6-4ED8-8E81-E30D47224F9C}" type="datetime1">
              <a:rPr lang="en-GB"/>
              <a:pPr lvl="0"/>
              <a:t>30/04/2019</a:t>
            </a:fld>
            <a:endParaRPr lang="en-GB"/>
          </a:p>
        </p:txBody>
      </p:sp>
      <p:sp>
        <p:nvSpPr>
          <p:cNvPr id="5" name="Footer Placeholder 4">
            <a:extLst>
              <a:ext uri="{FF2B5EF4-FFF2-40B4-BE49-F238E27FC236}">
                <a16:creationId xmlns:a16="http://schemas.microsoft.com/office/drawing/2014/main" id="{B0691D1D-4E2F-4BD1-B60A-8745363BFA75}"/>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9F04EE7E-52B3-4D76-B0DC-64BDB8ACF5B9}"/>
              </a:ext>
            </a:extLst>
          </p:cNvPr>
          <p:cNvSpPr txBox="1">
            <a:spLocks noGrp="1"/>
          </p:cNvSpPr>
          <p:nvPr>
            <p:ph type="sldNum" sz="quarter" idx="8"/>
          </p:nvPr>
        </p:nvSpPr>
        <p:spPr/>
        <p:txBody>
          <a:bodyPr/>
          <a:lstStyle>
            <a:lvl1pPr>
              <a:defRPr/>
            </a:lvl1pPr>
          </a:lstStyle>
          <a:p>
            <a:pPr lvl="0"/>
            <a:fld id="{C5B3840A-5A58-4B37-8AF6-73690F881F56}" type="slidenum">
              <a:t>‹#›</a:t>
            </a:fld>
            <a:endParaRPr lang="en-GB"/>
          </a:p>
        </p:txBody>
      </p:sp>
    </p:spTree>
    <p:extLst>
      <p:ext uri="{BB962C8B-B14F-4D97-AF65-F5344CB8AC3E}">
        <p14:creationId xmlns:p14="http://schemas.microsoft.com/office/powerpoint/2010/main" val="344188292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FB53-D970-40D9-8F5D-38ECA5228DB4}"/>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B82740FA-C470-4178-8EE8-4A06ACCE48F4}"/>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21794CEB-4801-4FCF-951B-0EAB40FBACC5}"/>
              </a:ext>
            </a:extLst>
          </p:cNvPr>
          <p:cNvSpPr txBox="1">
            <a:spLocks noGrp="1"/>
          </p:cNvSpPr>
          <p:nvPr>
            <p:ph type="dt" sz="half" idx="7"/>
          </p:nvPr>
        </p:nvSpPr>
        <p:spPr/>
        <p:txBody>
          <a:bodyPr/>
          <a:lstStyle>
            <a:lvl1pPr>
              <a:defRPr/>
            </a:lvl1pPr>
          </a:lstStyle>
          <a:p>
            <a:pPr lvl="0"/>
            <a:fld id="{BD1750D9-F3EE-41C8-9D26-452471455419}" type="datetime1">
              <a:rPr lang="en-GB"/>
              <a:pPr lvl="0"/>
              <a:t>30/04/2019</a:t>
            </a:fld>
            <a:endParaRPr lang="en-GB"/>
          </a:p>
        </p:txBody>
      </p:sp>
      <p:sp>
        <p:nvSpPr>
          <p:cNvPr id="5" name="Footer Placeholder 4">
            <a:extLst>
              <a:ext uri="{FF2B5EF4-FFF2-40B4-BE49-F238E27FC236}">
                <a16:creationId xmlns:a16="http://schemas.microsoft.com/office/drawing/2014/main" id="{E8FDE0F3-B356-4425-ACE1-346C5A1ED2AE}"/>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458B9A5B-2597-4F0C-A390-8051B2F6CE3C}"/>
              </a:ext>
            </a:extLst>
          </p:cNvPr>
          <p:cNvSpPr txBox="1">
            <a:spLocks noGrp="1"/>
          </p:cNvSpPr>
          <p:nvPr>
            <p:ph type="sldNum" sz="quarter" idx="8"/>
          </p:nvPr>
        </p:nvSpPr>
        <p:spPr/>
        <p:txBody>
          <a:bodyPr/>
          <a:lstStyle>
            <a:lvl1pPr>
              <a:defRPr/>
            </a:lvl1pPr>
          </a:lstStyle>
          <a:p>
            <a:pPr lvl="0"/>
            <a:fld id="{1034FAD3-DE28-4BDA-9347-4D00ED7139C8}" type="slidenum">
              <a:t>‹#›</a:t>
            </a:fld>
            <a:endParaRPr lang="en-GB"/>
          </a:p>
        </p:txBody>
      </p:sp>
    </p:spTree>
    <p:extLst>
      <p:ext uri="{BB962C8B-B14F-4D97-AF65-F5344CB8AC3E}">
        <p14:creationId xmlns:p14="http://schemas.microsoft.com/office/powerpoint/2010/main" val="235360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DB25A-8BA0-4A2D-AC4E-F1CA71E5FFA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308B16D2-9239-4065-918D-AEC9EC092432}"/>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52D8533-A19B-494F-9E2C-40031B040592}"/>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C07107F-1905-4F36-86AF-81D6B55464F6}"/>
              </a:ext>
            </a:extLst>
          </p:cNvPr>
          <p:cNvSpPr txBox="1">
            <a:spLocks noGrp="1"/>
          </p:cNvSpPr>
          <p:nvPr>
            <p:ph type="dt" sz="half" idx="7"/>
          </p:nvPr>
        </p:nvSpPr>
        <p:spPr/>
        <p:txBody>
          <a:bodyPr/>
          <a:lstStyle>
            <a:lvl1pPr>
              <a:defRPr/>
            </a:lvl1pPr>
          </a:lstStyle>
          <a:p>
            <a:pPr lvl="0"/>
            <a:fld id="{64C5BC1F-F25F-4D30-89CD-6F430EC1097E}" type="datetime1">
              <a:rPr lang="en-GB"/>
              <a:pPr lvl="0"/>
              <a:t>30/04/2019</a:t>
            </a:fld>
            <a:endParaRPr lang="en-GB"/>
          </a:p>
        </p:txBody>
      </p:sp>
      <p:sp>
        <p:nvSpPr>
          <p:cNvPr id="6" name="Footer Placeholder 5">
            <a:extLst>
              <a:ext uri="{FF2B5EF4-FFF2-40B4-BE49-F238E27FC236}">
                <a16:creationId xmlns:a16="http://schemas.microsoft.com/office/drawing/2014/main" id="{381D0C7F-F316-41EF-BA9C-E91AEF0D34FB}"/>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78A4E306-35D4-4951-8C20-C50A5D352829}"/>
              </a:ext>
            </a:extLst>
          </p:cNvPr>
          <p:cNvSpPr txBox="1">
            <a:spLocks noGrp="1"/>
          </p:cNvSpPr>
          <p:nvPr>
            <p:ph type="sldNum" sz="quarter" idx="8"/>
          </p:nvPr>
        </p:nvSpPr>
        <p:spPr/>
        <p:txBody>
          <a:bodyPr/>
          <a:lstStyle>
            <a:lvl1pPr>
              <a:defRPr/>
            </a:lvl1pPr>
          </a:lstStyle>
          <a:p>
            <a:pPr lvl="0"/>
            <a:fld id="{F4E73144-5634-4FFA-A9FE-5A2A736E06CE}" type="slidenum">
              <a:t>‹#›</a:t>
            </a:fld>
            <a:endParaRPr lang="en-GB"/>
          </a:p>
        </p:txBody>
      </p:sp>
    </p:spTree>
    <p:extLst>
      <p:ext uri="{BB962C8B-B14F-4D97-AF65-F5344CB8AC3E}">
        <p14:creationId xmlns:p14="http://schemas.microsoft.com/office/powerpoint/2010/main" val="929171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32889-7DFC-4EB3-9B1A-2DE7286225CB}"/>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B012A1FA-C6F5-4317-8829-FDABE84940B8}"/>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D22EE594-C196-46A4-8D06-DC109835C8D0}"/>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330FDA5-C03D-4D7A-9362-180DC71FB0BE}"/>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C2BC9BBB-6BA5-4F84-8EAD-B09B276FCCA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1C55979-B004-480B-957C-714D326FBDDD}"/>
              </a:ext>
            </a:extLst>
          </p:cNvPr>
          <p:cNvSpPr txBox="1">
            <a:spLocks noGrp="1"/>
          </p:cNvSpPr>
          <p:nvPr>
            <p:ph type="dt" sz="half" idx="7"/>
          </p:nvPr>
        </p:nvSpPr>
        <p:spPr/>
        <p:txBody>
          <a:bodyPr/>
          <a:lstStyle>
            <a:lvl1pPr>
              <a:defRPr/>
            </a:lvl1pPr>
          </a:lstStyle>
          <a:p>
            <a:pPr lvl="0"/>
            <a:fld id="{652CA75D-A418-43DC-A5D5-5CE5EB51BBA5}" type="datetime1">
              <a:rPr lang="en-GB"/>
              <a:pPr lvl="0"/>
              <a:t>30/04/2019</a:t>
            </a:fld>
            <a:endParaRPr lang="en-GB"/>
          </a:p>
        </p:txBody>
      </p:sp>
      <p:sp>
        <p:nvSpPr>
          <p:cNvPr id="8" name="Footer Placeholder 7">
            <a:extLst>
              <a:ext uri="{FF2B5EF4-FFF2-40B4-BE49-F238E27FC236}">
                <a16:creationId xmlns:a16="http://schemas.microsoft.com/office/drawing/2014/main" id="{BA66D63A-7D03-4234-B91B-E1A51E3E8AE6}"/>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ED8E5FED-75FB-4195-96A4-45EEAB8E616E}"/>
              </a:ext>
            </a:extLst>
          </p:cNvPr>
          <p:cNvSpPr txBox="1">
            <a:spLocks noGrp="1"/>
          </p:cNvSpPr>
          <p:nvPr>
            <p:ph type="sldNum" sz="quarter" idx="8"/>
          </p:nvPr>
        </p:nvSpPr>
        <p:spPr/>
        <p:txBody>
          <a:bodyPr/>
          <a:lstStyle>
            <a:lvl1pPr>
              <a:defRPr/>
            </a:lvl1pPr>
          </a:lstStyle>
          <a:p>
            <a:pPr lvl="0"/>
            <a:fld id="{316594DB-55D0-467E-9BE3-4FBF7FC01C76}" type="slidenum">
              <a:t>‹#›</a:t>
            </a:fld>
            <a:endParaRPr lang="en-GB"/>
          </a:p>
        </p:txBody>
      </p:sp>
    </p:spTree>
    <p:extLst>
      <p:ext uri="{BB962C8B-B14F-4D97-AF65-F5344CB8AC3E}">
        <p14:creationId xmlns:p14="http://schemas.microsoft.com/office/powerpoint/2010/main" val="3405567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CAE43-CEE2-4402-8F06-305F5F0DE8D2}"/>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55149875-11C3-4D6D-BB6E-384C7637B53F}"/>
              </a:ext>
            </a:extLst>
          </p:cNvPr>
          <p:cNvSpPr txBox="1">
            <a:spLocks noGrp="1"/>
          </p:cNvSpPr>
          <p:nvPr>
            <p:ph type="dt" sz="half" idx="7"/>
          </p:nvPr>
        </p:nvSpPr>
        <p:spPr/>
        <p:txBody>
          <a:bodyPr/>
          <a:lstStyle>
            <a:lvl1pPr>
              <a:defRPr/>
            </a:lvl1pPr>
          </a:lstStyle>
          <a:p>
            <a:pPr lvl="0"/>
            <a:fld id="{525FC94E-D4F4-43A2-97B8-A6ACAB8F5511}" type="datetime1">
              <a:rPr lang="en-GB"/>
              <a:pPr lvl="0"/>
              <a:t>30/04/2019</a:t>
            </a:fld>
            <a:endParaRPr lang="en-GB"/>
          </a:p>
        </p:txBody>
      </p:sp>
      <p:sp>
        <p:nvSpPr>
          <p:cNvPr id="4" name="Footer Placeholder 3">
            <a:extLst>
              <a:ext uri="{FF2B5EF4-FFF2-40B4-BE49-F238E27FC236}">
                <a16:creationId xmlns:a16="http://schemas.microsoft.com/office/drawing/2014/main" id="{9B413549-7090-441D-B974-D0C7BE8AB397}"/>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4B7BF102-4134-4E08-A210-D4C7E889CA71}"/>
              </a:ext>
            </a:extLst>
          </p:cNvPr>
          <p:cNvSpPr txBox="1">
            <a:spLocks noGrp="1"/>
          </p:cNvSpPr>
          <p:nvPr>
            <p:ph type="sldNum" sz="quarter" idx="8"/>
          </p:nvPr>
        </p:nvSpPr>
        <p:spPr/>
        <p:txBody>
          <a:bodyPr/>
          <a:lstStyle>
            <a:lvl1pPr>
              <a:defRPr/>
            </a:lvl1pPr>
          </a:lstStyle>
          <a:p>
            <a:pPr lvl="0"/>
            <a:fld id="{385EA174-EB92-415F-A3FD-36A1ECA3C471}" type="slidenum">
              <a:t>‹#›</a:t>
            </a:fld>
            <a:endParaRPr lang="en-GB"/>
          </a:p>
        </p:txBody>
      </p:sp>
    </p:spTree>
    <p:extLst>
      <p:ext uri="{BB962C8B-B14F-4D97-AF65-F5344CB8AC3E}">
        <p14:creationId xmlns:p14="http://schemas.microsoft.com/office/powerpoint/2010/main" val="1669978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39567E-ECE8-4857-A023-86AD926EB69F}"/>
              </a:ext>
            </a:extLst>
          </p:cNvPr>
          <p:cNvSpPr txBox="1">
            <a:spLocks noGrp="1"/>
          </p:cNvSpPr>
          <p:nvPr>
            <p:ph type="dt" sz="half" idx="7"/>
          </p:nvPr>
        </p:nvSpPr>
        <p:spPr/>
        <p:txBody>
          <a:bodyPr/>
          <a:lstStyle>
            <a:lvl1pPr>
              <a:defRPr/>
            </a:lvl1pPr>
          </a:lstStyle>
          <a:p>
            <a:pPr lvl="0"/>
            <a:fld id="{F60BB0A5-D5D0-4AA8-97D4-18E56A18D43E}" type="datetime1">
              <a:rPr lang="en-GB"/>
              <a:pPr lvl="0"/>
              <a:t>30/04/2019</a:t>
            </a:fld>
            <a:endParaRPr lang="en-GB"/>
          </a:p>
        </p:txBody>
      </p:sp>
      <p:sp>
        <p:nvSpPr>
          <p:cNvPr id="3" name="Footer Placeholder 2">
            <a:extLst>
              <a:ext uri="{FF2B5EF4-FFF2-40B4-BE49-F238E27FC236}">
                <a16:creationId xmlns:a16="http://schemas.microsoft.com/office/drawing/2014/main" id="{CCE2906A-18E6-4E03-918D-D03C704E3765}"/>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D9C269DE-16C8-4129-8E50-9B685E62142B}"/>
              </a:ext>
            </a:extLst>
          </p:cNvPr>
          <p:cNvSpPr txBox="1">
            <a:spLocks noGrp="1"/>
          </p:cNvSpPr>
          <p:nvPr>
            <p:ph type="sldNum" sz="quarter" idx="8"/>
          </p:nvPr>
        </p:nvSpPr>
        <p:spPr/>
        <p:txBody>
          <a:bodyPr/>
          <a:lstStyle>
            <a:lvl1pPr>
              <a:defRPr/>
            </a:lvl1pPr>
          </a:lstStyle>
          <a:p>
            <a:pPr lvl="0"/>
            <a:fld id="{A1F7679D-B08D-413E-9FF4-DAB8BD737DAC}" type="slidenum">
              <a:t>‹#›</a:t>
            </a:fld>
            <a:endParaRPr lang="en-GB"/>
          </a:p>
        </p:txBody>
      </p:sp>
    </p:spTree>
    <p:extLst>
      <p:ext uri="{BB962C8B-B14F-4D97-AF65-F5344CB8AC3E}">
        <p14:creationId xmlns:p14="http://schemas.microsoft.com/office/powerpoint/2010/main" val="26408606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A88F7-BDBA-41A9-9417-43399FF2A925}"/>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A9C9FDB4-40BA-44CD-84D0-A5774456733C}"/>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6280DD3-0948-420D-A5E2-F7CB85829B7A}"/>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35AB0E56-860C-4233-975C-4E1812F5F5C6}"/>
              </a:ext>
            </a:extLst>
          </p:cNvPr>
          <p:cNvSpPr txBox="1">
            <a:spLocks noGrp="1"/>
          </p:cNvSpPr>
          <p:nvPr>
            <p:ph type="dt" sz="half" idx="7"/>
          </p:nvPr>
        </p:nvSpPr>
        <p:spPr/>
        <p:txBody>
          <a:bodyPr/>
          <a:lstStyle>
            <a:lvl1pPr>
              <a:defRPr/>
            </a:lvl1pPr>
          </a:lstStyle>
          <a:p>
            <a:pPr lvl="0"/>
            <a:fld id="{F20F3FEF-05B5-40B2-9771-61DBA6875DE0}" type="datetime1">
              <a:rPr lang="en-GB"/>
              <a:pPr lvl="0"/>
              <a:t>30/04/2019</a:t>
            </a:fld>
            <a:endParaRPr lang="en-GB"/>
          </a:p>
        </p:txBody>
      </p:sp>
      <p:sp>
        <p:nvSpPr>
          <p:cNvPr id="6" name="Footer Placeholder 5">
            <a:extLst>
              <a:ext uri="{FF2B5EF4-FFF2-40B4-BE49-F238E27FC236}">
                <a16:creationId xmlns:a16="http://schemas.microsoft.com/office/drawing/2014/main" id="{2BCCB74C-E621-4742-BF30-9AA5269D12B6}"/>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8CA7BC04-B520-4A73-8B3F-51E8C80B4EE7}"/>
              </a:ext>
            </a:extLst>
          </p:cNvPr>
          <p:cNvSpPr txBox="1">
            <a:spLocks noGrp="1"/>
          </p:cNvSpPr>
          <p:nvPr>
            <p:ph type="sldNum" sz="quarter" idx="8"/>
          </p:nvPr>
        </p:nvSpPr>
        <p:spPr/>
        <p:txBody>
          <a:bodyPr/>
          <a:lstStyle>
            <a:lvl1pPr>
              <a:defRPr/>
            </a:lvl1pPr>
          </a:lstStyle>
          <a:p>
            <a:pPr lvl="0"/>
            <a:fld id="{516BE67E-8926-44F0-9857-8E702660FB65}" type="slidenum">
              <a:t>‹#›</a:t>
            </a:fld>
            <a:endParaRPr lang="en-GB"/>
          </a:p>
        </p:txBody>
      </p:sp>
    </p:spTree>
    <p:extLst>
      <p:ext uri="{BB962C8B-B14F-4D97-AF65-F5344CB8AC3E}">
        <p14:creationId xmlns:p14="http://schemas.microsoft.com/office/powerpoint/2010/main" val="1362310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4A81-E7D3-4F9B-BA59-3E504BAD3232}"/>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54822E70-CB40-4717-909F-29029BAB3500}"/>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F01C9EF5-9D44-48F1-9266-F00079DF4ABA}"/>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1995D400-D4EE-473B-BF69-6D2A551B1E80}"/>
              </a:ext>
            </a:extLst>
          </p:cNvPr>
          <p:cNvSpPr txBox="1">
            <a:spLocks noGrp="1"/>
          </p:cNvSpPr>
          <p:nvPr>
            <p:ph type="dt" sz="half" idx="7"/>
          </p:nvPr>
        </p:nvSpPr>
        <p:spPr/>
        <p:txBody>
          <a:bodyPr/>
          <a:lstStyle>
            <a:lvl1pPr>
              <a:defRPr/>
            </a:lvl1pPr>
          </a:lstStyle>
          <a:p>
            <a:pPr lvl="0"/>
            <a:fld id="{D9556D6C-BF42-49D5-A227-4B9891D3E951}" type="datetime1">
              <a:rPr lang="en-GB"/>
              <a:pPr lvl="0"/>
              <a:t>30/04/2019</a:t>
            </a:fld>
            <a:endParaRPr lang="en-GB"/>
          </a:p>
        </p:txBody>
      </p:sp>
      <p:sp>
        <p:nvSpPr>
          <p:cNvPr id="6" name="Footer Placeholder 5">
            <a:extLst>
              <a:ext uri="{FF2B5EF4-FFF2-40B4-BE49-F238E27FC236}">
                <a16:creationId xmlns:a16="http://schemas.microsoft.com/office/drawing/2014/main" id="{89BF7860-F1DC-4F04-8979-A1FE7975B8E4}"/>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BF60EAA1-C826-47CA-B50E-FB0BEAD4F4E6}"/>
              </a:ext>
            </a:extLst>
          </p:cNvPr>
          <p:cNvSpPr txBox="1">
            <a:spLocks noGrp="1"/>
          </p:cNvSpPr>
          <p:nvPr>
            <p:ph type="sldNum" sz="quarter" idx="8"/>
          </p:nvPr>
        </p:nvSpPr>
        <p:spPr/>
        <p:txBody>
          <a:bodyPr/>
          <a:lstStyle>
            <a:lvl1pPr>
              <a:defRPr/>
            </a:lvl1pPr>
          </a:lstStyle>
          <a:p>
            <a:pPr lvl="0"/>
            <a:fld id="{114CA63F-A78F-4C73-B6EE-B1E346FF6508}" type="slidenum">
              <a:t>‹#›</a:t>
            </a:fld>
            <a:endParaRPr lang="en-GB"/>
          </a:p>
        </p:txBody>
      </p:sp>
    </p:spTree>
    <p:extLst>
      <p:ext uri="{BB962C8B-B14F-4D97-AF65-F5344CB8AC3E}">
        <p14:creationId xmlns:p14="http://schemas.microsoft.com/office/powerpoint/2010/main" val="1996948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426A6A-7377-4661-81CF-6847C6F3F5A3}"/>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3FB99FD4-ACAF-41A2-8601-8E9766DECCBC}"/>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3CF0FA1-3ED4-44DE-8C86-CE57BC170821}"/>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90208D7D-8D32-47AF-A83B-A0E97CAD3437}" type="datetime1">
              <a:rPr lang="en-GB"/>
              <a:pPr lvl="0"/>
              <a:t>30/04/2019</a:t>
            </a:fld>
            <a:endParaRPr lang="en-GB"/>
          </a:p>
        </p:txBody>
      </p:sp>
      <p:sp>
        <p:nvSpPr>
          <p:cNvPr id="5" name="Footer Placeholder 4">
            <a:extLst>
              <a:ext uri="{FF2B5EF4-FFF2-40B4-BE49-F238E27FC236}">
                <a16:creationId xmlns:a16="http://schemas.microsoft.com/office/drawing/2014/main" id="{B892D41E-37CE-432E-ACA5-C199D928D5B1}"/>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8AB809EE-87BF-4889-9284-CFAD5C5E4402}"/>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A5B95E2B-A611-4BA3-A03D-07C7CD9FA8D4}"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2781E-3BCF-471C-AF15-44AE168EABA6}"/>
              </a:ext>
            </a:extLst>
          </p:cNvPr>
          <p:cNvSpPr>
            <a:spLocks noGrp="1"/>
          </p:cNvSpPr>
          <p:nvPr>
            <p:ph type="ctrTitle"/>
          </p:nvPr>
        </p:nvSpPr>
        <p:spPr/>
        <p:txBody>
          <a:bodyPr/>
          <a:lstStyle/>
          <a:p>
            <a:r>
              <a:rPr lang="en-US" dirty="0"/>
              <a:t>Currency Site</a:t>
            </a:r>
          </a:p>
        </p:txBody>
      </p:sp>
      <p:sp>
        <p:nvSpPr>
          <p:cNvPr id="3" name="Subtitle 2">
            <a:extLst>
              <a:ext uri="{FF2B5EF4-FFF2-40B4-BE49-F238E27FC236}">
                <a16:creationId xmlns:a16="http://schemas.microsoft.com/office/drawing/2014/main" id="{941D55BA-D59B-4510-9C5D-558E9DD036BE}"/>
              </a:ext>
            </a:extLst>
          </p:cNvPr>
          <p:cNvSpPr>
            <a:spLocks noGrp="1"/>
          </p:cNvSpPr>
          <p:nvPr>
            <p:ph type="subTitle" idx="1"/>
          </p:nvPr>
        </p:nvSpPr>
        <p:spPr/>
        <p:txBody>
          <a:bodyPr>
            <a:normAutofit fontScale="70000" lnSpcReduction="20000"/>
          </a:bodyPr>
          <a:lstStyle/>
          <a:p>
            <a:r>
              <a:rPr lang="en-US" sz="3100" dirty="0"/>
              <a:t>(User Interface project)</a:t>
            </a:r>
          </a:p>
          <a:p>
            <a:endParaRPr lang="en-US" dirty="0"/>
          </a:p>
          <a:p>
            <a:endParaRPr lang="en-US" dirty="0"/>
          </a:p>
          <a:p>
            <a:r>
              <a:rPr lang="en-US" dirty="0"/>
              <a:t>Marios Pafitis</a:t>
            </a:r>
          </a:p>
          <a:p>
            <a:r>
              <a:rPr lang="en-US" dirty="0"/>
              <a:t>Leonidas </a:t>
            </a:r>
            <a:r>
              <a:rPr lang="en-US" dirty="0" err="1"/>
              <a:t>Achilleos</a:t>
            </a:r>
            <a:endParaRPr lang="en-US" dirty="0"/>
          </a:p>
          <a:p>
            <a:endParaRPr lang="en-US" dirty="0"/>
          </a:p>
        </p:txBody>
      </p:sp>
    </p:spTree>
    <p:extLst>
      <p:ext uri="{BB962C8B-B14F-4D97-AF65-F5344CB8AC3E}">
        <p14:creationId xmlns:p14="http://schemas.microsoft.com/office/powerpoint/2010/main" val="73140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18B64D72-2A64-41A7-914F-5566987ACB68}"/>
              </a:ext>
            </a:extLst>
          </p:cNvPr>
          <p:cNvPicPr>
            <a:picLocks noChangeAspect="1"/>
          </p:cNvPicPr>
          <p:nvPr/>
        </p:nvPicPr>
        <p:blipFill rotWithShape="1">
          <a:blip r:embed="rId2"/>
          <a:srcRect l="14860" t="-1" r="29483" b="-1"/>
          <a:stretch/>
        </p:blipFill>
        <p:spPr>
          <a:xfrm>
            <a:off x="7510619" y="1314787"/>
            <a:ext cx="4112039" cy="4925470"/>
          </a:xfrm>
          <a:prstGeom prst="rect">
            <a:avLst/>
          </a:prstGeom>
          <a:noFill/>
          <a:ln w="76200" cap="flat" cmpd="thickThin">
            <a:solidFill>
              <a:schemeClr val="accent2"/>
            </a:solidFill>
          </a:ln>
        </p:spPr>
      </p:pic>
      <p:sp>
        <p:nvSpPr>
          <p:cNvPr id="3" name="TextBox 6">
            <a:extLst>
              <a:ext uri="{FF2B5EF4-FFF2-40B4-BE49-F238E27FC236}">
                <a16:creationId xmlns:a16="http://schemas.microsoft.com/office/drawing/2014/main" id="{5C89CFBC-57C1-4FB7-AD9D-68F138B984D8}"/>
              </a:ext>
            </a:extLst>
          </p:cNvPr>
          <p:cNvSpPr txBox="1"/>
          <p:nvPr/>
        </p:nvSpPr>
        <p:spPr>
          <a:xfrm>
            <a:off x="4902057" y="402822"/>
            <a:ext cx="2847962"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3600" b="1" i="0" u="none" strike="noStrike" kern="1200" cap="none" spc="0" baseline="0" dirty="0">
                <a:solidFill>
                  <a:schemeClr val="accent2"/>
                </a:solidFill>
                <a:uFillTx/>
                <a:latin typeface="Calibri"/>
              </a:rPr>
              <a:t>Shelby Family</a:t>
            </a:r>
          </a:p>
        </p:txBody>
      </p:sp>
      <p:sp>
        <p:nvSpPr>
          <p:cNvPr id="4" name="TextBox 8">
            <a:extLst>
              <a:ext uri="{FF2B5EF4-FFF2-40B4-BE49-F238E27FC236}">
                <a16:creationId xmlns:a16="http://schemas.microsoft.com/office/drawing/2014/main" id="{315A31D3-9341-4FAE-90BB-1C7A9F9B49FE}"/>
              </a:ext>
            </a:extLst>
          </p:cNvPr>
          <p:cNvSpPr txBox="1"/>
          <p:nvPr/>
        </p:nvSpPr>
        <p:spPr>
          <a:xfrm>
            <a:off x="513094" y="1266683"/>
            <a:ext cx="6715901" cy="4524315"/>
          </a:xfrm>
          <a:prstGeom prst="rect">
            <a:avLst/>
          </a:prstGeom>
          <a:noFill/>
          <a:ln cap="flat">
            <a:noFill/>
          </a:ln>
        </p:spPr>
        <p:txBody>
          <a:bodyPr vert="horz" wrap="square" lIns="91440" tIns="45720" rIns="91440" bIns="45720" anchor="t" anchorCtr="0" compatLnSpc="1">
            <a:spAutoFit/>
          </a:bodyPr>
          <a:lstStyle/>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This is the Shelby Family. It’s a middle class family with 2 kids. </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John, the father, is working for at least 8 hours a day, in an office position. He really loves his family, even if it is making him more tired all the time. He has some experience with technology, but we wouldn’t really call him a “Guru of Tech”. When the new year steps in, the only thing that he is really looking forward to, it’s his family vacation in Greece.</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Always by his side, his wife Marie. She </a:t>
            </a:r>
            <a:r>
              <a:rPr lang="en-GB" sz="1800" b="0" i="0" u="none" strike="noStrike" kern="1200" cap="none" spc="0" baseline="0" dirty="0">
                <a:solidFill>
                  <a:srgbClr val="000000"/>
                </a:solidFill>
                <a:uFillTx/>
                <a:latin typeface="Calibri"/>
              </a:rPr>
              <a:t>works a part time job in order to help her husband, but she devotes most her time to their kids. Regarding technology, she always asks her husband to help her.</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dirty="0">
              <a:solidFill>
                <a:srgbClr val="00000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rPr>
              <a:t>Their vacation time is around 10 days a year. And for them it is never enough. They are always look for new ways to manage their time better, and have more money to spend in activities with their kids.</a:t>
            </a:r>
            <a:endParaRPr lang="en-US" sz="1800" b="0" i="0" u="none" strike="noStrike" kern="1200" cap="none" spc="0" baseline="0" dirty="0">
              <a:solidFill>
                <a:srgbClr val="000000"/>
              </a:solidFill>
              <a:uFillTx/>
              <a:latin typeface="Calibri"/>
            </a:endParaRPr>
          </a:p>
        </p:txBody>
      </p:sp>
      <p:sp>
        <p:nvSpPr>
          <p:cNvPr id="5" name="Thought Bubble: Cloud 9">
            <a:extLst>
              <a:ext uri="{FF2B5EF4-FFF2-40B4-BE49-F238E27FC236}">
                <a16:creationId xmlns:a16="http://schemas.microsoft.com/office/drawing/2014/main" id="{D4CF9F5D-40F4-4860-ACAB-9FCD625B1128}"/>
              </a:ext>
            </a:extLst>
          </p:cNvPr>
          <p:cNvSpPr/>
          <p:nvPr/>
        </p:nvSpPr>
        <p:spPr>
          <a:xfrm rot="1256221">
            <a:off x="10147086" y="2336253"/>
            <a:ext cx="1801221" cy="1070872"/>
          </a:xfrm>
          <a:custGeom>
            <a:avLst>
              <a:gd name="f0" fmla="val 6300"/>
              <a:gd name="f1" fmla="val 24300"/>
            </a:avLst>
            <a:gdLst>
              <a:gd name="f2" fmla="val 10800000"/>
              <a:gd name="f3" fmla="val 5400000"/>
              <a:gd name="f4" fmla="val 180"/>
              <a:gd name="f5" fmla="val w"/>
              <a:gd name="f6" fmla="val h"/>
              <a:gd name="f7" fmla="val 0"/>
              <a:gd name="f8" fmla="val 21600"/>
              <a:gd name="f9" fmla="*/ 5419351 1 1725033"/>
              <a:gd name="f10" fmla="val -2147483647"/>
              <a:gd name="f11" fmla="val 2147483647"/>
              <a:gd name="f12" fmla="val 1930"/>
              <a:gd name="f13" fmla="val 7160"/>
              <a:gd name="f14" fmla="val 1530"/>
              <a:gd name="f15" fmla="val 4490"/>
              <a:gd name="f16" fmla="val 3400"/>
              <a:gd name="f17" fmla="val 1970"/>
              <a:gd name="f18" fmla="val 5270"/>
              <a:gd name="f19" fmla="val 5860"/>
              <a:gd name="f20" fmla="val 1950"/>
              <a:gd name="f21" fmla="val 6470"/>
              <a:gd name="f22" fmla="val 2210"/>
              <a:gd name="f23" fmla="val 6970"/>
              <a:gd name="f24" fmla="val 2600"/>
              <a:gd name="f25" fmla="val 7450"/>
              <a:gd name="f26" fmla="val 1390"/>
              <a:gd name="f27" fmla="val 8340"/>
              <a:gd name="f28" fmla="val 650"/>
              <a:gd name="f29" fmla="val 9340"/>
              <a:gd name="f30" fmla="val 10004"/>
              <a:gd name="f31" fmla="val 690"/>
              <a:gd name="f32" fmla="val 10710"/>
              <a:gd name="f33" fmla="val 1050"/>
              <a:gd name="f34" fmla="val 11210"/>
              <a:gd name="f35" fmla="val 1700"/>
              <a:gd name="f36" fmla="val 11570"/>
              <a:gd name="f37" fmla="val 630"/>
              <a:gd name="f38" fmla="val 12330"/>
              <a:gd name="f39" fmla="val 13150"/>
              <a:gd name="f40" fmla="val 13840"/>
              <a:gd name="f41" fmla="val 14470"/>
              <a:gd name="f42" fmla="val 460"/>
              <a:gd name="f43" fmla="val 14870"/>
              <a:gd name="f44" fmla="val 1160"/>
              <a:gd name="f45" fmla="val 15330"/>
              <a:gd name="f46" fmla="val 440"/>
              <a:gd name="f47" fmla="val 16020"/>
              <a:gd name="f48" fmla="val 16740"/>
              <a:gd name="f49" fmla="val 17910"/>
              <a:gd name="f50" fmla="val 18900"/>
              <a:gd name="f51" fmla="val 1130"/>
              <a:gd name="f52" fmla="val 19110"/>
              <a:gd name="f53" fmla="val 2710"/>
              <a:gd name="f54" fmla="val 20240"/>
              <a:gd name="f55" fmla="val 3150"/>
              <a:gd name="f56" fmla="val 21060"/>
              <a:gd name="f57" fmla="val 4580"/>
              <a:gd name="f58" fmla="val 6220"/>
              <a:gd name="f59" fmla="val 6720"/>
              <a:gd name="f60" fmla="val 21000"/>
              <a:gd name="f61" fmla="val 7200"/>
              <a:gd name="f62" fmla="val 20830"/>
              <a:gd name="f63" fmla="val 7660"/>
              <a:gd name="f64" fmla="val 21310"/>
              <a:gd name="f65" fmla="val 8460"/>
              <a:gd name="f66" fmla="val 9450"/>
              <a:gd name="f67" fmla="val 10460"/>
              <a:gd name="f68" fmla="val 12750"/>
              <a:gd name="f69" fmla="val 20310"/>
              <a:gd name="f70" fmla="val 14680"/>
              <a:gd name="f71" fmla="val 18650"/>
              <a:gd name="f72" fmla="val 15010"/>
              <a:gd name="f73" fmla="val 17200"/>
              <a:gd name="f74" fmla="val 17370"/>
              <a:gd name="f75" fmla="val 18920"/>
              <a:gd name="f76" fmla="val 15770"/>
              <a:gd name="f77" fmla="val 15220"/>
              <a:gd name="f78" fmla="val 14700"/>
              <a:gd name="f79" fmla="val 18710"/>
              <a:gd name="f80" fmla="val 14240"/>
              <a:gd name="f81" fmla="val 18310"/>
              <a:gd name="f82" fmla="val 13820"/>
              <a:gd name="f83" fmla="val 12490"/>
              <a:gd name="f84" fmla="val 11000"/>
              <a:gd name="f85" fmla="val 9890"/>
              <a:gd name="f86" fmla="val 8840"/>
              <a:gd name="f87" fmla="val 20790"/>
              <a:gd name="f88" fmla="val 8210"/>
              <a:gd name="f89" fmla="val 19510"/>
              <a:gd name="f90" fmla="val 7620"/>
              <a:gd name="f91" fmla="val 20000"/>
              <a:gd name="f92" fmla="val 7930"/>
              <a:gd name="f93" fmla="val 20290"/>
              <a:gd name="f94" fmla="val 6240"/>
              <a:gd name="f95" fmla="val 4850"/>
              <a:gd name="f96" fmla="val 3570"/>
              <a:gd name="f97" fmla="val 19280"/>
              <a:gd name="f98" fmla="val 2900"/>
              <a:gd name="f99" fmla="val 17640"/>
              <a:gd name="f100" fmla="val 1300"/>
              <a:gd name="f101" fmla="val 17600"/>
              <a:gd name="f102" fmla="val 480"/>
              <a:gd name="f103" fmla="val 16300"/>
              <a:gd name="f104" fmla="val 14660"/>
              <a:gd name="f105" fmla="val 13900"/>
              <a:gd name="f106" fmla="val 13210"/>
              <a:gd name="f107" fmla="val 1070"/>
              <a:gd name="f108" fmla="val 12640"/>
              <a:gd name="f109" fmla="val 380"/>
              <a:gd name="f110" fmla="val 12160"/>
              <a:gd name="f111" fmla="val 10120"/>
              <a:gd name="f112" fmla="val 8590"/>
              <a:gd name="f113" fmla="val 840"/>
              <a:gd name="f114" fmla="val 7330"/>
              <a:gd name="f115" fmla="val 7410"/>
              <a:gd name="f116" fmla="val 2040"/>
              <a:gd name="f117" fmla="val 7690"/>
              <a:gd name="f118" fmla="val 2090"/>
              <a:gd name="f119" fmla="val 7920"/>
              <a:gd name="f120" fmla="val 2790"/>
              <a:gd name="f121" fmla="val 7480"/>
              <a:gd name="f122" fmla="val 3050"/>
              <a:gd name="f123" fmla="val 7670"/>
              <a:gd name="f124" fmla="val 3310"/>
              <a:gd name="f125" fmla="val 11130"/>
              <a:gd name="f126" fmla="val 1910"/>
              <a:gd name="f127" fmla="val 11080"/>
              <a:gd name="f128" fmla="val 2160"/>
              <a:gd name="f129" fmla="val 11030"/>
              <a:gd name="f130" fmla="val 2400"/>
              <a:gd name="f131" fmla="val 14720"/>
              <a:gd name="f132" fmla="val 1400"/>
              <a:gd name="f133" fmla="val 14640"/>
              <a:gd name="f134" fmla="val 1720"/>
              <a:gd name="f135" fmla="val 14540"/>
              <a:gd name="f136" fmla="val 2010"/>
              <a:gd name="f137" fmla="val 19130"/>
              <a:gd name="f138" fmla="val 2890"/>
              <a:gd name="f139" fmla="val 19230"/>
              <a:gd name="f140" fmla="val 3290"/>
              <a:gd name="f141" fmla="val 19190"/>
              <a:gd name="f142" fmla="val 3380"/>
              <a:gd name="f143" fmla="val 20660"/>
              <a:gd name="f144" fmla="val 8170"/>
              <a:gd name="f145" fmla="val 20430"/>
              <a:gd name="f146" fmla="val 8620"/>
              <a:gd name="f147" fmla="val 20110"/>
              <a:gd name="f148" fmla="val 8990"/>
              <a:gd name="f149" fmla="val 18660"/>
              <a:gd name="f150" fmla="val 18740"/>
              <a:gd name="f151" fmla="val 14200"/>
              <a:gd name="f152" fmla="val 18280"/>
              <a:gd name="f153" fmla="val 12200"/>
              <a:gd name="f154" fmla="val 17000"/>
              <a:gd name="f155" fmla="val 11450"/>
              <a:gd name="f156" fmla="val 14320"/>
              <a:gd name="f157" fmla="val 17980"/>
              <a:gd name="f158" fmla="val 14350"/>
              <a:gd name="f159" fmla="val 17680"/>
              <a:gd name="f160" fmla="val 14370"/>
              <a:gd name="f161" fmla="val 17360"/>
              <a:gd name="f162" fmla="val 8220"/>
              <a:gd name="f163" fmla="val 8060"/>
              <a:gd name="f164" fmla="val 19250"/>
              <a:gd name="f165" fmla="val 7960"/>
              <a:gd name="f166" fmla="val 18950"/>
              <a:gd name="f167" fmla="val 7860"/>
              <a:gd name="f168" fmla="val 18640"/>
              <a:gd name="f169" fmla="val 3090"/>
              <a:gd name="f170" fmla="val 3280"/>
              <a:gd name="f171" fmla="val 17540"/>
              <a:gd name="f172" fmla="val 3460"/>
              <a:gd name="f173" fmla="val 17450"/>
              <a:gd name="f174" fmla="val 12900"/>
              <a:gd name="f175" fmla="val 1780"/>
              <a:gd name="f176" fmla="val 13130"/>
              <a:gd name="f177" fmla="val 2330"/>
              <a:gd name="f178" fmla="val 13040"/>
              <a:gd name="f179" fmla="*/ 1800 1800 1"/>
              <a:gd name="f180" fmla="+- 0 0 0"/>
              <a:gd name="f181" fmla="+- 0 0 23592960"/>
              <a:gd name="f182" fmla="val 1800"/>
              <a:gd name="f183" fmla="*/ 1200 1200 1"/>
              <a:gd name="f184" fmla="val 1200"/>
              <a:gd name="f185" fmla="*/ 700 700 1"/>
              <a:gd name="f186" fmla="val 700"/>
              <a:gd name="f187" fmla="+- 0 0 -270"/>
              <a:gd name="f188" fmla="+- 0 0 180"/>
              <a:gd name="f189" fmla="+- 0 0 -90"/>
              <a:gd name="f190" fmla="+- 0 0 -212"/>
              <a:gd name="f191" fmla="*/ f5 1 21600"/>
              <a:gd name="f192" fmla="*/ f6 1 21600"/>
              <a:gd name="f193" fmla="*/ f9 1 180"/>
              <a:gd name="f194" fmla="pin -2147483647 f0 2147483647"/>
              <a:gd name="f195" fmla="pin -2147483647 f1 2147483647"/>
              <a:gd name="f196" fmla="*/ 0 f9 1"/>
              <a:gd name="f197" fmla="*/ f180 f2 1"/>
              <a:gd name="f198" fmla="*/ f181 f2 1"/>
              <a:gd name="f199" fmla="*/ f187 f2 1"/>
              <a:gd name="f200" fmla="*/ f188 f2 1"/>
              <a:gd name="f201" fmla="*/ f189 f2 1"/>
              <a:gd name="f202" fmla="*/ f190 f2 1"/>
              <a:gd name="f203" fmla="+- f194 0 10800"/>
              <a:gd name="f204" fmla="+- f195 0 10800"/>
              <a:gd name="f205" fmla="val f194"/>
              <a:gd name="f206" fmla="val f195"/>
              <a:gd name="f207" fmla="*/ f194 f191 1"/>
              <a:gd name="f208" fmla="*/ f195 f192 1"/>
              <a:gd name="f209" fmla="*/ 3000 f191 1"/>
              <a:gd name="f210" fmla="*/ 17110 f191 1"/>
              <a:gd name="f211" fmla="*/ 17330 f192 1"/>
              <a:gd name="f212" fmla="*/ 3320 f192 1"/>
              <a:gd name="f213" fmla="*/ f196 1 f4"/>
              <a:gd name="f214" fmla="*/ f197 1 f4"/>
              <a:gd name="f215" fmla="*/ f198 1 f4"/>
              <a:gd name="f216" fmla="*/ 0 f191 1"/>
              <a:gd name="f217" fmla="*/ 10800 f192 1"/>
              <a:gd name="f218" fmla="*/ f199 1 f4"/>
              <a:gd name="f219" fmla="*/ 10800 f191 1"/>
              <a:gd name="f220" fmla="*/ 21600 f192 1"/>
              <a:gd name="f221" fmla="*/ f200 1 f4"/>
              <a:gd name="f222" fmla="*/ 21600 f191 1"/>
              <a:gd name="f223" fmla="*/ f201 1 f4"/>
              <a:gd name="f224" fmla="*/ 0 f192 1"/>
              <a:gd name="f225" fmla="*/ f202 1 f4"/>
              <a:gd name="f226" fmla="+- 0 0 f204"/>
              <a:gd name="f227" fmla="+- 0 0 f203"/>
              <a:gd name="f228" fmla="+- 0 0 f213"/>
              <a:gd name="f229" fmla="+- f214 0 f3"/>
              <a:gd name="f230" fmla="+- f215 0 f3"/>
              <a:gd name="f231" fmla="+- f218 0 f3"/>
              <a:gd name="f232" fmla="+- f221 0 f3"/>
              <a:gd name="f233" fmla="+- f223 0 f3"/>
              <a:gd name="f234" fmla="*/ f205 f191 1"/>
              <a:gd name="f235" fmla="*/ f206 f192 1"/>
              <a:gd name="f236" fmla="+- f225 0 f3"/>
              <a:gd name="f237" fmla="at2 f226 f227"/>
              <a:gd name="f238" fmla="*/ f228 f2 1"/>
              <a:gd name="f239" fmla="+- f230 0 f229"/>
              <a:gd name="f240" fmla="+- f237 f3 0"/>
              <a:gd name="f241" fmla="*/ f238 1 f9"/>
              <a:gd name="f242" fmla="*/ f240 f9 1"/>
              <a:gd name="f243" fmla="+- f241 0 f3"/>
              <a:gd name="f244" fmla="*/ f242 1 f2"/>
              <a:gd name="f245" fmla="cos 1 f243"/>
              <a:gd name="f246" fmla="sin 1 f243"/>
              <a:gd name="f247" fmla="+- 0 0 f244"/>
              <a:gd name="f248" fmla="+- 0 0 f245"/>
              <a:gd name="f249" fmla="+- 0 0 f246"/>
              <a:gd name="f250" fmla="val f247"/>
              <a:gd name="f251" fmla="*/ 1800 f248 1"/>
              <a:gd name="f252" fmla="*/ 1800 f249 1"/>
              <a:gd name="f253" fmla="*/ 1200 f248 1"/>
              <a:gd name="f254" fmla="*/ 1200 f249 1"/>
              <a:gd name="f255" fmla="*/ 700 f248 1"/>
              <a:gd name="f256" fmla="*/ 700 f249 1"/>
              <a:gd name="f257" fmla="*/ f250 1 f193"/>
              <a:gd name="f258" fmla="*/ f251 f251 1"/>
              <a:gd name="f259" fmla="*/ f252 f252 1"/>
              <a:gd name="f260" fmla="*/ f253 f253 1"/>
              <a:gd name="f261" fmla="*/ f254 f254 1"/>
              <a:gd name="f262" fmla="*/ f255 f255 1"/>
              <a:gd name="f263" fmla="*/ f256 f256 1"/>
              <a:gd name="f264" fmla="*/ f257 f193 1"/>
              <a:gd name="f265" fmla="+- f258 f259 0"/>
              <a:gd name="f266" fmla="+- f260 f261 0"/>
              <a:gd name="f267" fmla="+- f262 f263 0"/>
              <a:gd name="f268" fmla="+- 0 0 f264"/>
              <a:gd name="f269" fmla="sqrt f265"/>
              <a:gd name="f270" fmla="sqrt f266"/>
              <a:gd name="f271" fmla="sqrt f267"/>
              <a:gd name="f272" fmla="*/ f268 f2 1"/>
              <a:gd name="f273" fmla="*/ f179 1 f269"/>
              <a:gd name="f274" fmla="*/ f183 1 f270"/>
              <a:gd name="f275" fmla="*/ f185 1 f271"/>
              <a:gd name="f276" fmla="*/ f272 1 f9"/>
              <a:gd name="f277" fmla="*/ f248 f273 1"/>
              <a:gd name="f278" fmla="*/ f249 f273 1"/>
              <a:gd name="f279" fmla="*/ f248 f274 1"/>
              <a:gd name="f280" fmla="*/ f249 f274 1"/>
              <a:gd name="f281" fmla="*/ f248 f275 1"/>
              <a:gd name="f282" fmla="*/ f249 f275 1"/>
              <a:gd name="f283" fmla="+- f276 0 f3"/>
              <a:gd name="f284" fmla="+- f205 0 f281"/>
              <a:gd name="f285" fmla="+- f206 0 f282"/>
              <a:gd name="f286" fmla="sin 1 f283"/>
              <a:gd name="f287" fmla="cos 1 f283"/>
              <a:gd name="f288" fmla="+- 0 0 f286"/>
              <a:gd name="f289" fmla="+- 0 0 f287"/>
              <a:gd name="f290" fmla="*/ 10800 f288 1"/>
              <a:gd name="f291" fmla="*/ 10800 f289 1"/>
              <a:gd name="f292" fmla="+- f290 10800 0"/>
              <a:gd name="f293" fmla="+- f291 10800 0"/>
              <a:gd name="f294" fmla="*/ f290 1 12"/>
              <a:gd name="f295" fmla="*/ f291 1 12"/>
              <a:gd name="f296" fmla="+- f194 0 f292"/>
              <a:gd name="f297" fmla="+- f195 0 f293"/>
              <a:gd name="f298" fmla="*/ f296 1 3"/>
              <a:gd name="f299" fmla="*/ f297 1 3"/>
              <a:gd name="f300" fmla="*/ f296 2 1"/>
              <a:gd name="f301" fmla="*/ f297 2 1"/>
              <a:gd name="f302" fmla="*/ f300 1 3"/>
              <a:gd name="f303" fmla="*/ f301 1 3"/>
              <a:gd name="f304" fmla="+- f298 f292 0"/>
              <a:gd name="f305" fmla="+- f299 f293 0"/>
              <a:gd name="f306" fmla="+- f304 0 f294"/>
              <a:gd name="f307" fmla="+- f305 0 f295"/>
              <a:gd name="f308" fmla="+- f302 f292 0"/>
              <a:gd name="f309" fmla="+- f303 f293 0"/>
              <a:gd name="f310" fmla="+- f306 0 f277"/>
              <a:gd name="f311" fmla="+- f307 0 f278"/>
              <a:gd name="f312" fmla="+- f308 0 f279"/>
              <a:gd name="f313" fmla="+- f309 0 f280"/>
            </a:gdLst>
            <a:ahLst>
              <a:ahXY gdRefX="f0" minX="f10" maxX="f11" gdRefY="f1" minY="f10" maxY="f11">
                <a:pos x="f207" y="f208"/>
              </a:ahXY>
            </a:ahLst>
            <a:cxnLst>
              <a:cxn ang="3cd4">
                <a:pos x="hc" y="t"/>
              </a:cxn>
              <a:cxn ang="0">
                <a:pos x="r" y="vc"/>
              </a:cxn>
              <a:cxn ang="cd4">
                <a:pos x="hc" y="b"/>
              </a:cxn>
              <a:cxn ang="cd2">
                <a:pos x="l" y="vc"/>
              </a:cxn>
              <a:cxn ang="f231">
                <a:pos x="f216" y="f217"/>
              </a:cxn>
              <a:cxn ang="f232">
                <a:pos x="f219" y="f220"/>
              </a:cxn>
              <a:cxn ang="f233">
                <a:pos x="f222" y="f217"/>
              </a:cxn>
              <a:cxn ang="f229">
                <a:pos x="f219" y="f224"/>
              </a:cxn>
              <a:cxn ang="f236">
                <a:pos x="f234" y="f235"/>
              </a:cxn>
            </a:cxnLst>
            <a:rect l="f209" t="f212" r="f210" b="f211"/>
            <a:pathLst>
              <a:path w="21600" h="21600">
                <a:moveTo>
                  <a:pt x="f12" y="f13"/>
                </a:moveTo>
                <a:cubicBezTo>
                  <a:pt x="f14" y="f15"/>
                  <a:pt x="f16" y="f17"/>
                  <a:pt x="f18" y="f17"/>
                </a:cubicBezTo>
                <a:cubicBezTo>
                  <a:pt x="f19" y="f20"/>
                  <a:pt x="f21" y="f22"/>
                  <a:pt x="f23" y="f24"/>
                </a:cubicBezTo>
                <a:cubicBezTo>
                  <a:pt x="f25" y="f26"/>
                  <a:pt x="f27" y="f28"/>
                  <a:pt x="f29" y="f28"/>
                </a:cubicBezTo>
                <a:cubicBezTo>
                  <a:pt x="f30" y="f31"/>
                  <a:pt x="f32" y="f33"/>
                  <a:pt x="f34" y="f35"/>
                </a:cubicBezTo>
                <a:cubicBezTo>
                  <a:pt x="f36" y="f37"/>
                  <a:pt x="f38" y="f7"/>
                  <a:pt x="f39" y="f7"/>
                </a:cubicBezTo>
                <a:cubicBezTo>
                  <a:pt x="f40" y="f7"/>
                  <a:pt x="f41" y="f42"/>
                  <a:pt x="f43" y="f44"/>
                </a:cubicBezTo>
                <a:cubicBezTo>
                  <a:pt x="f45" y="f46"/>
                  <a:pt x="f47" y="f7"/>
                  <a:pt x="f48" y="f7"/>
                </a:cubicBezTo>
                <a:cubicBezTo>
                  <a:pt x="f49" y="f7"/>
                  <a:pt x="f50" y="f51"/>
                  <a:pt x="f52" y="f53"/>
                </a:cubicBezTo>
                <a:cubicBezTo>
                  <a:pt x="f54" y="f55"/>
                  <a:pt x="f56" y="f57"/>
                  <a:pt x="f56" y="f58"/>
                </a:cubicBezTo>
                <a:cubicBezTo>
                  <a:pt x="f56" y="f59"/>
                  <a:pt x="f60" y="f61"/>
                  <a:pt x="f62" y="f63"/>
                </a:cubicBezTo>
                <a:cubicBezTo>
                  <a:pt x="f64" y="f65"/>
                  <a:pt x="f8" y="f66"/>
                  <a:pt x="f8" y="f67"/>
                </a:cubicBezTo>
                <a:cubicBezTo>
                  <a:pt x="f8" y="f68"/>
                  <a:pt x="f69" y="f70"/>
                  <a:pt x="f71" y="f72"/>
                </a:cubicBezTo>
                <a:cubicBezTo>
                  <a:pt x="f71" y="f73"/>
                  <a:pt x="f74" y="f75"/>
                  <a:pt x="f76" y="f75"/>
                </a:cubicBezTo>
                <a:cubicBezTo>
                  <a:pt x="f77" y="f75"/>
                  <a:pt x="f78" y="f79"/>
                  <a:pt x="f80" y="f81"/>
                </a:cubicBezTo>
                <a:cubicBezTo>
                  <a:pt x="f82" y="f54"/>
                  <a:pt x="f83" y="f8"/>
                  <a:pt x="f84" y="f8"/>
                </a:cubicBezTo>
                <a:cubicBezTo>
                  <a:pt x="f85" y="f8"/>
                  <a:pt x="f86" y="f87"/>
                  <a:pt x="f88" y="f89"/>
                </a:cubicBezTo>
                <a:cubicBezTo>
                  <a:pt x="f90" y="f91"/>
                  <a:pt x="f92" y="f93"/>
                  <a:pt x="f94" y="f93"/>
                </a:cubicBezTo>
                <a:cubicBezTo>
                  <a:pt x="f95" y="f93"/>
                  <a:pt x="f96" y="f97"/>
                  <a:pt x="f98" y="f99"/>
                </a:cubicBezTo>
                <a:cubicBezTo>
                  <a:pt x="f100" y="f101"/>
                  <a:pt x="f102" y="f103"/>
                  <a:pt x="f102" y="f104"/>
                </a:cubicBezTo>
                <a:cubicBezTo>
                  <a:pt x="f102" y="f105"/>
                  <a:pt x="f31" y="f106"/>
                  <a:pt x="f107" y="f108"/>
                </a:cubicBezTo>
                <a:cubicBezTo>
                  <a:pt x="f109" y="f110"/>
                  <a:pt x="f7" y="f34"/>
                  <a:pt x="f7" y="f111"/>
                </a:cubicBezTo>
                <a:cubicBezTo>
                  <a:pt x="f7" y="f112"/>
                  <a:pt x="f113" y="f114"/>
                  <a:pt x="f12" y="f13"/>
                </a:cubicBezTo>
                <a:close/>
              </a:path>
              <a:path w="21600" h="21600" fill="none">
                <a:moveTo>
                  <a:pt x="f12" y="f13"/>
                </a:moveTo>
                <a:cubicBezTo>
                  <a:pt x="f20" y="f115"/>
                  <a:pt x="f116" y="f117"/>
                  <a:pt x="f118" y="f119"/>
                </a:cubicBezTo>
              </a:path>
              <a:path w="21600" h="21600" fill="none">
                <a:moveTo>
                  <a:pt x="f23" y="f24"/>
                </a:moveTo>
                <a:cubicBezTo>
                  <a:pt x="f61" y="f120"/>
                  <a:pt x="f121" y="f122"/>
                  <a:pt x="f123" y="f124"/>
                </a:cubicBezTo>
              </a:path>
              <a:path w="21600" h="21600" fill="none">
                <a:moveTo>
                  <a:pt x="f34" y="f35"/>
                </a:moveTo>
                <a:cubicBezTo>
                  <a:pt x="f125" y="f126"/>
                  <a:pt x="f127" y="f128"/>
                  <a:pt x="f129" y="f130"/>
                </a:cubicBezTo>
              </a:path>
              <a:path w="21600" h="21600" fill="none">
                <a:moveTo>
                  <a:pt x="f43" y="f44"/>
                </a:moveTo>
                <a:cubicBezTo>
                  <a:pt x="f131" y="f132"/>
                  <a:pt x="f133" y="f134"/>
                  <a:pt x="f135" y="f136"/>
                </a:cubicBezTo>
              </a:path>
              <a:path w="21600" h="21600" fill="none">
                <a:moveTo>
                  <a:pt x="f52" y="f53"/>
                </a:moveTo>
                <a:cubicBezTo>
                  <a:pt x="f137" y="f138"/>
                  <a:pt x="f139" y="f140"/>
                  <a:pt x="f141" y="f142"/>
                </a:cubicBezTo>
              </a:path>
              <a:path w="21600" h="21600" fill="none">
                <a:moveTo>
                  <a:pt x="f62" y="f63"/>
                </a:moveTo>
                <a:cubicBezTo>
                  <a:pt x="f143" y="f144"/>
                  <a:pt x="f145" y="f146"/>
                  <a:pt x="f147" y="f148"/>
                </a:cubicBezTo>
              </a:path>
              <a:path w="21600" h="21600" fill="none">
                <a:moveTo>
                  <a:pt x="f149" y="f72"/>
                </a:moveTo>
                <a:cubicBezTo>
                  <a:pt x="f150" y="f151"/>
                  <a:pt x="f152" y="f153"/>
                  <a:pt x="f154" y="f155"/>
                </a:cubicBezTo>
              </a:path>
              <a:path w="21600" h="21600" fill="none">
                <a:moveTo>
                  <a:pt x="f80" y="f81"/>
                </a:moveTo>
                <a:cubicBezTo>
                  <a:pt x="f156" y="f157"/>
                  <a:pt x="f158" y="f159"/>
                  <a:pt x="f160" y="f161"/>
                </a:cubicBezTo>
              </a:path>
              <a:path w="21600" h="21600" fill="none">
                <a:moveTo>
                  <a:pt x="f162" y="f89"/>
                </a:moveTo>
                <a:cubicBezTo>
                  <a:pt x="f163" y="f164"/>
                  <a:pt x="f165" y="f166"/>
                  <a:pt x="f167" y="f168"/>
                </a:cubicBezTo>
              </a:path>
              <a:path w="21600" h="21600" fill="none">
                <a:moveTo>
                  <a:pt x="f98" y="f99"/>
                </a:moveTo>
                <a:cubicBezTo>
                  <a:pt x="f169" y="f101"/>
                  <a:pt x="f170" y="f171"/>
                  <a:pt x="f172" y="f173"/>
                </a:cubicBezTo>
              </a:path>
              <a:path w="21600" h="21600" fill="none">
                <a:moveTo>
                  <a:pt x="f107" y="f108"/>
                </a:moveTo>
                <a:cubicBezTo>
                  <a:pt x="f132" y="f174"/>
                  <a:pt x="f175" y="f176"/>
                  <a:pt x="f177" y="f178"/>
                </a:cubicBezTo>
              </a:path>
              <a:path w="21600" h="21600">
                <a:moveTo>
                  <a:pt x="f310" y="f311"/>
                </a:moveTo>
                <a:arcTo wR="f182" hR="f182" stAng="f229" swAng="f239"/>
                <a:close/>
              </a:path>
              <a:path w="21600" h="21600">
                <a:moveTo>
                  <a:pt x="f312" y="f313"/>
                </a:moveTo>
                <a:arcTo wR="f184" hR="f184" stAng="f229" swAng="f239"/>
                <a:close/>
              </a:path>
              <a:path w="21600" h="21600">
                <a:moveTo>
                  <a:pt x="f284" y="f285"/>
                </a:moveTo>
                <a:arcTo wR="f186" hR="f186" stAng="f229" swAng="f239"/>
                <a:close/>
              </a:path>
            </a:pathLst>
          </a:custGeom>
          <a:solidFill>
            <a:srgbClr val="FFFFFF"/>
          </a:solidFill>
          <a:ln w="12701" cap="flat">
            <a:solidFill>
              <a:srgbClr val="2F528F"/>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pic>
        <p:nvPicPr>
          <p:cNvPr id="6" name="Ink 61">
            <a:extLst>
              <a:ext uri="{FF2B5EF4-FFF2-40B4-BE49-F238E27FC236}">
                <a16:creationId xmlns:a16="http://schemas.microsoft.com/office/drawing/2014/main" id="{2EE33B60-9CD1-41B6-8232-44B2DA510E7D}"/>
              </a:ext>
            </a:extLst>
          </p:cNvPr>
          <p:cNvPicPr>
            <a:picLocks noChangeAspect="1"/>
          </p:cNvPicPr>
          <p:nvPr/>
        </p:nvPicPr>
        <p:blipFill>
          <a:blip r:embed="rId3"/>
          <a:stretch>
            <a:fillRect/>
          </a:stretch>
        </p:blipFill>
        <p:spPr>
          <a:xfrm>
            <a:off x="10513167" y="2444904"/>
            <a:ext cx="1801" cy="1435"/>
          </a:xfrm>
          <a:prstGeom prst="rect">
            <a:avLst/>
          </a:prstGeom>
          <a:noFill/>
          <a:ln cap="flat">
            <a:noFill/>
          </a:ln>
        </p:spPr>
      </p:pic>
      <p:pic>
        <p:nvPicPr>
          <p:cNvPr id="7" name="Ink 62">
            <a:extLst>
              <a:ext uri="{FF2B5EF4-FFF2-40B4-BE49-F238E27FC236}">
                <a16:creationId xmlns:a16="http://schemas.microsoft.com/office/drawing/2014/main" id="{AE9C0603-9E88-4B2D-B599-B712337ACCC5}"/>
              </a:ext>
            </a:extLst>
          </p:cNvPr>
          <p:cNvPicPr>
            <a:picLocks noChangeAspect="1"/>
          </p:cNvPicPr>
          <p:nvPr/>
        </p:nvPicPr>
        <p:blipFill>
          <a:blip r:embed="rId4"/>
          <a:stretch>
            <a:fillRect/>
          </a:stretch>
        </p:blipFill>
        <p:spPr>
          <a:xfrm>
            <a:off x="10453464" y="2410923"/>
            <a:ext cx="443209" cy="698775"/>
          </a:xfrm>
          <a:prstGeom prst="rect">
            <a:avLst/>
          </a:prstGeom>
          <a:noFill/>
          <a:ln cap="flat">
            <a:noFill/>
          </a:ln>
        </p:spPr>
      </p:pic>
      <p:pic>
        <p:nvPicPr>
          <p:cNvPr id="8" name="Ink 84">
            <a:extLst>
              <a:ext uri="{FF2B5EF4-FFF2-40B4-BE49-F238E27FC236}">
                <a16:creationId xmlns:a16="http://schemas.microsoft.com/office/drawing/2014/main" id="{C6E28DA1-53C8-40BF-85DD-4FBE44A8B84E}"/>
              </a:ext>
            </a:extLst>
          </p:cNvPr>
          <p:cNvPicPr>
            <a:picLocks noChangeAspect="1"/>
          </p:cNvPicPr>
          <p:nvPr/>
        </p:nvPicPr>
        <p:blipFill>
          <a:blip r:embed="rId5"/>
          <a:stretch>
            <a:fillRect/>
          </a:stretch>
        </p:blipFill>
        <p:spPr>
          <a:xfrm>
            <a:off x="10940547" y="2611085"/>
            <a:ext cx="738359" cy="560883"/>
          </a:xfrm>
          <a:prstGeom prst="rect">
            <a:avLst/>
          </a:prstGeom>
          <a:noFill/>
          <a:ln cap="flat">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2E9B-B1D2-4F1E-B5DD-22240E792F24}"/>
              </a:ext>
            </a:extLst>
          </p:cNvPr>
          <p:cNvSpPr txBox="1">
            <a:spLocks noGrp="1"/>
          </p:cNvSpPr>
          <p:nvPr>
            <p:ph type="ctrTitle"/>
          </p:nvPr>
        </p:nvSpPr>
        <p:spPr/>
        <p:txBody>
          <a:bodyPr/>
          <a:lstStyle/>
          <a:p>
            <a:pPr lvl="0"/>
            <a:r>
              <a:rPr lang="en-GB" dirty="0"/>
              <a:t>Rectangular Model</a:t>
            </a:r>
          </a:p>
        </p:txBody>
      </p:sp>
      <p:sp>
        <p:nvSpPr>
          <p:cNvPr id="3" name="Subtitle 2">
            <a:extLst>
              <a:ext uri="{FF2B5EF4-FFF2-40B4-BE49-F238E27FC236}">
                <a16:creationId xmlns:a16="http://schemas.microsoft.com/office/drawing/2014/main" id="{9B4586D8-852F-4C1E-B8AB-810DA1B4F22F}"/>
              </a:ext>
            </a:extLst>
          </p:cNvPr>
          <p:cNvSpPr txBox="1">
            <a:spLocks noGrp="1"/>
          </p:cNvSpPr>
          <p:nvPr>
            <p:ph type="subTitle" idx="1"/>
          </p:nvPr>
        </p:nvSpPr>
        <p:spPr/>
        <p:txBody>
          <a:bodyPr/>
          <a:lstStyle/>
          <a:p>
            <a:pPr lvl="0"/>
            <a:endParaRPr lang="en-GB" dirty="0"/>
          </a:p>
        </p:txBody>
      </p:sp>
    </p:spTree>
    <p:extLst>
      <p:ext uri="{BB962C8B-B14F-4D97-AF65-F5344CB8AC3E}">
        <p14:creationId xmlns:p14="http://schemas.microsoft.com/office/powerpoint/2010/main" val="3984173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CE2BF-66B5-4D6B-93C5-8230BBBE17C8}"/>
              </a:ext>
            </a:extLst>
          </p:cNvPr>
          <p:cNvSpPr>
            <a:spLocks noGrp="1"/>
          </p:cNvSpPr>
          <p:nvPr>
            <p:ph type="title"/>
          </p:nvPr>
        </p:nvSpPr>
        <p:spPr/>
        <p:txBody>
          <a:bodyPr/>
          <a:lstStyle/>
          <a:p>
            <a:r>
              <a:rPr lang="en-US" dirty="0"/>
              <a:t>Rectangular Model</a:t>
            </a:r>
          </a:p>
        </p:txBody>
      </p:sp>
      <p:pic>
        <p:nvPicPr>
          <p:cNvPr id="5" name="Content Placeholder 4">
            <a:extLst>
              <a:ext uri="{FF2B5EF4-FFF2-40B4-BE49-F238E27FC236}">
                <a16:creationId xmlns:a16="http://schemas.microsoft.com/office/drawing/2014/main" id="{BBD1F32C-1C0F-4D1A-BBAD-0378E895AD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331" y="1825625"/>
            <a:ext cx="4351338" cy="4351338"/>
          </a:xfrm>
        </p:spPr>
      </p:pic>
    </p:spTree>
    <p:extLst>
      <p:ext uri="{BB962C8B-B14F-4D97-AF65-F5344CB8AC3E}">
        <p14:creationId xmlns:p14="http://schemas.microsoft.com/office/powerpoint/2010/main" val="2810994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4C34-2AC1-4476-AC24-A7D4B55F1705}"/>
              </a:ext>
            </a:extLst>
          </p:cNvPr>
          <p:cNvSpPr>
            <a:spLocks noGrp="1"/>
          </p:cNvSpPr>
          <p:nvPr>
            <p:ph type="title"/>
          </p:nvPr>
        </p:nvSpPr>
        <p:spPr/>
        <p:txBody>
          <a:bodyPr/>
          <a:lstStyle/>
          <a:p>
            <a:r>
              <a:rPr lang="en-US" dirty="0"/>
              <a:t>Prototype 4</a:t>
            </a:r>
          </a:p>
        </p:txBody>
      </p:sp>
      <p:pic>
        <p:nvPicPr>
          <p:cNvPr id="5" name="Content Placeholder 4">
            <a:extLst>
              <a:ext uri="{FF2B5EF4-FFF2-40B4-BE49-F238E27FC236}">
                <a16:creationId xmlns:a16="http://schemas.microsoft.com/office/drawing/2014/main" id="{6F3371A6-E1F5-424C-B228-E427B6D2BC0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23471" y="1914693"/>
            <a:ext cx="4572000" cy="4572000"/>
          </a:xfrm>
        </p:spPr>
      </p:pic>
      <p:pic>
        <p:nvPicPr>
          <p:cNvPr id="7" name="Picture 6">
            <a:extLst>
              <a:ext uri="{FF2B5EF4-FFF2-40B4-BE49-F238E27FC236}">
                <a16:creationId xmlns:a16="http://schemas.microsoft.com/office/drawing/2014/main" id="{08D1FE3E-7B62-4230-B971-16907026C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382" y="1914693"/>
            <a:ext cx="4572000" cy="4572000"/>
          </a:xfrm>
          <a:prstGeom prst="rect">
            <a:avLst/>
          </a:prstGeom>
        </p:spPr>
      </p:pic>
      <p:pic>
        <p:nvPicPr>
          <p:cNvPr id="9" name="Picture 8">
            <a:extLst>
              <a:ext uri="{FF2B5EF4-FFF2-40B4-BE49-F238E27FC236}">
                <a16:creationId xmlns:a16="http://schemas.microsoft.com/office/drawing/2014/main" id="{B1E141CD-E9DA-48CA-B70B-3E6B068D51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977" y="1914693"/>
            <a:ext cx="4572000" cy="4572000"/>
          </a:xfrm>
          <a:prstGeom prst="rect">
            <a:avLst/>
          </a:prstGeom>
        </p:spPr>
      </p:pic>
    </p:spTree>
    <p:extLst>
      <p:ext uri="{BB962C8B-B14F-4D97-AF65-F5344CB8AC3E}">
        <p14:creationId xmlns:p14="http://schemas.microsoft.com/office/powerpoint/2010/main" val="3797857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3F3B-A70D-4205-BD54-2A090ECB091B}"/>
              </a:ext>
            </a:extLst>
          </p:cNvPr>
          <p:cNvSpPr>
            <a:spLocks noGrp="1"/>
          </p:cNvSpPr>
          <p:nvPr>
            <p:ph type="title"/>
          </p:nvPr>
        </p:nvSpPr>
        <p:spPr/>
        <p:txBody>
          <a:bodyPr/>
          <a:lstStyle/>
          <a:p>
            <a:r>
              <a:rPr lang="en-US" dirty="0"/>
              <a:t>Conceptual Model</a:t>
            </a:r>
          </a:p>
        </p:txBody>
      </p:sp>
      <p:pic>
        <p:nvPicPr>
          <p:cNvPr id="11" name="Content Placeholder 10">
            <a:extLst>
              <a:ext uri="{FF2B5EF4-FFF2-40B4-BE49-F238E27FC236}">
                <a16:creationId xmlns:a16="http://schemas.microsoft.com/office/drawing/2014/main" id="{57314428-DE28-47C5-9E1C-BDD1D8EB038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5441" t="59196" r="8890" b="14843"/>
          <a:stretch/>
        </p:blipFill>
        <p:spPr>
          <a:xfrm>
            <a:off x="737373" y="1690688"/>
            <a:ext cx="10501097" cy="4498465"/>
          </a:xfrm>
        </p:spPr>
      </p:pic>
    </p:spTree>
    <p:extLst>
      <p:ext uri="{BB962C8B-B14F-4D97-AF65-F5344CB8AC3E}">
        <p14:creationId xmlns:p14="http://schemas.microsoft.com/office/powerpoint/2010/main" val="949283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C424-EBE0-4BDF-9E5F-B394B0DDA647}"/>
              </a:ext>
            </a:extLst>
          </p:cNvPr>
          <p:cNvSpPr>
            <a:spLocks noGrp="1"/>
          </p:cNvSpPr>
          <p:nvPr>
            <p:ph type="title"/>
          </p:nvPr>
        </p:nvSpPr>
        <p:spPr/>
        <p:txBody>
          <a:bodyPr/>
          <a:lstStyle/>
          <a:p>
            <a:r>
              <a:rPr lang="en-US" dirty="0"/>
              <a:t>Prototype 5 (User has the freedom to choose)</a:t>
            </a:r>
          </a:p>
        </p:txBody>
      </p:sp>
      <p:pic>
        <p:nvPicPr>
          <p:cNvPr id="5" name="Content Placeholder 4">
            <a:extLst>
              <a:ext uri="{FF2B5EF4-FFF2-40B4-BE49-F238E27FC236}">
                <a16:creationId xmlns:a16="http://schemas.microsoft.com/office/drawing/2014/main" id="{3A0D41FB-12D2-4B5B-87F3-302684C28B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4803" y="1429030"/>
            <a:ext cx="4902393" cy="4902393"/>
          </a:xfrm>
        </p:spPr>
      </p:pic>
    </p:spTree>
    <p:extLst>
      <p:ext uri="{BB962C8B-B14F-4D97-AF65-F5344CB8AC3E}">
        <p14:creationId xmlns:p14="http://schemas.microsoft.com/office/powerpoint/2010/main" val="1090842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42585-5DE9-4CCE-96D7-A3032DAD0204}"/>
              </a:ext>
            </a:extLst>
          </p:cNvPr>
          <p:cNvSpPr>
            <a:spLocks noGrp="1"/>
          </p:cNvSpPr>
          <p:nvPr>
            <p:ph type="title"/>
          </p:nvPr>
        </p:nvSpPr>
        <p:spPr>
          <a:xfrm>
            <a:off x="856739" y="377486"/>
            <a:ext cx="10515600" cy="845833"/>
          </a:xfrm>
        </p:spPr>
        <p:txBody>
          <a:bodyPr/>
          <a:lstStyle/>
          <a:p>
            <a:pPr algn="just"/>
            <a:r>
              <a:rPr lang="en-US" dirty="0"/>
              <a:t>? Questions	?			- Answers -</a:t>
            </a:r>
          </a:p>
        </p:txBody>
      </p:sp>
      <p:sp>
        <p:nvSpPr>
          <p:cNvPr id="3" name="Content Placeholder 2">
            <a:extLst>
              <a:ext uri="{FF2B5EF4-FFF2-40B4-BE49-F238E27FC236}">
                <a16:creationId xmlns:a16="http://schemas.microsoft.com/office/drawing/2014/main" id="{235B4C04-368D-43BB-B0EE-FB1029A74F88}"/>
              </a:ext>
            </a:extLst>
          </p:cNvPr>
          <p:cNvSpPr>
            <a:spLocks noGrp="1"/>
          </p:cNvSpPr>
          <p:nvPr>
            <p:ph idx="1"/>
          </p:nvPr>
        </p:nvSpPr>
        <p:spPr>
          <a:xfrm>
            <a:off x="5968314" y="1272746"/>
            <a:ext cx="6106298" cy="5068974"/>
          </a:xfrm>
        </p:spPr>
        <p:txBody>
          <a:bodyPr>
            <a:normAutofit/>
          </a:bodyPr>
          <a:lstStyle/>
          <a:p>
            <a:pPr marL="514350" indent="-514350" algn="just">
              <a:buFont typeface="+mj-lt"/>
              <a:buAutoNum type="arabicPeriod"/>
            </a:pPr>
            <a:r>
              <a:rPr lang="en-US" sz="2000" dirty="0"/>
              <a:t>“We will add a section where you can find the saved places.”</a:t>
            </a:r>
          </a:p>
          <a:p>
            <a:pPr marL="514350" indent="-514350" algn="just">
              <a:buFont typeface="+mj-lt"/>
              <a:buAutoNum type="arabicPeriod"/>
            </a:pPr>
            <a:r>
              <a:rPr lang="en-US" sz="2000" dirty="0"/>
              <a:t>“Nice idea, but the problem is that different people have different recommendations. Something good for me, a businessman who doesn’t care giving some more money could be not as good for you who are a student with low budget. “</a:t>
            </a:r>
          </a:p>
          <a:p>
            <a:pPr marL="514350" indent="-514350" algn="just">
              <a:buFont typeface="+mj-lt"/>
              <a:buAutoNum type="arabicPeriod"/>
            </a:pPr>
            <a:r>
              <a:rPr lang="en-US" sz="2000" dirty="0"/>
              <a:t>”Yes, will put a help button with some instructions on how to use the application.”</a:t>
            </a:r>
          </a:p>
          <a:p>
            <a:pPr marL="514350" indent="-514350" algn="just">
              <a:buFont typeface="+mj-lt"/>
              <a:buAutoNum type="arabicPeriod"/>
            </a:pPr>
            <a:r>
              <a:rPr lang="en-US" sz="2000" dirty="0"/>
              <a:t>“Even the monsters can be friendly. You should use the </a:t>
            </a:r>
            <a:r>
              <a:rPr lang="en-US" sz="2000" dirty="0" err="1"/>
              <a:t>Revolut</a:t>
            </a:r>
            <a:r>
              <a:rPr lang="en-US" sz="2000" dirty="0"/>
              <a:t> app.  An online bank supporting almost every currency of the world, managing millions of transactions per day and still when you spent too much money in a day the app tells you ‘Make it rain, today you have spent 2000 CZK’.“</a:t>
            </a:r>
          </a:p>
        </p:txBody>
      </p:sp>
      <p:sp>
        <p:nvSpPr>
          <p:cNvPr id="5" name="Content Placeholder 2">
            <a:extLst>
              <a:ext uri="{FF2B5EF4-FFF2-40B4-BE49-F238E27FC236}">
                <a16:creationId xmlns:a16="http://schemas.microsoft.com/office/drawing/2014/main" id="{7AD449C6-90D7-45E5-B076-6C7C8E49C6D1}"/>
              </a:ext>
            </a:extLst>
          </p:cNvPr>
          <p:cNvSpPr txBox="1">
            <a:spLocks/>
          </p:cNvSpPr>
          <p:nvPr/>
        </p:nvSpPr>
        <p:spPr>
          <a:xfrm>
            <a:off x="43249" y="1272746"/>
            <a:ext cx="5696465" cy="5068974"/>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buFont typeface="+mj-lt"/>
              <a:buAutoNum type="arabicPeriod"/>
            </a:pPr>
            <a:r>
              <a:rPr lang="en-US" sz="2000" dirty="0"/>
              <a:t>“Where does the user find the saved places?”</a:t>
            </a:r>
          </a:p>
          <a:p>
            <a:pPr marL="514350" indent="-514350" algn="just">
              <a:buFont typeface="+mj-lt"/>
              <a:buAutoNum type="arabicPeriod"/>
            </a:pPr>
            <a:r>
              <a:rPr lang="en-US" sz="2000" dirty="0"/>
              <a:t>“Can he see other people’s recommendations?” </a:t>
            </a:r>
          </a:p>
          <a:p>
            <a:pPr marL="514350" indent="-514350" algn="just">
              <a:buFont typeface="+mj-lt"/>
              <a:buAutoNum type="arabicPeriod"/>
            </a:pPr>
            <a:r>
              <a:rPr lang="en-US" sz="2000" dirty="0"/>
              <a:t>“Would it help to give more info about what number to type into the input field?” / “Was it clear for the user what to enter in the text field?”</a:t>
            </a:r>
          </a:p>
          <a:p>
            <a:pPr marL="514350" indent="-514350" algn="just">
              <a:buFont typeface="+mj-lt"/>
              <a:buAutoNum type="arabicPeriod"/>
            </a:pPr>
            <a:r>
              <a:rPr lang="en-US" sz="2000" dirty="0"/>
              <a:t>“There are a lot of emoticons in the prototypes. Seeing as how this project deals with financial issues, wouldn't a more "serious and business-like" approach work better than the current friendly one?”</a:t>
            </a:r>
          </a:p>
          <a:p>
            <a:pPr marL="514350" indent="-514350" algn="just">
              <a:buFont typeface="+mj-lt"/>
              <a:buAutoNum type="arabicPeriod"/>
            </a:pPr>
            <a:endParaRPr lang="en-US" sz="2000" dirty="0"/>
          </a:p>
        </p:txBody>
      </p:sp>
    </p:spTree>
    <p:extLst>
      <p:ext uri="{BB962C8B-B14F-4D97-AF65-F5344CB8AC3E}">
        <p14:creationId xmlns:p14="http://schemas.microsoft.com/office/powerpoint/2010/main" val="9205643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42585-5DE9-4CCE-96D7-A3032DAD0204}"/>
              </a:ext>
            </a:extLst>
          </p:cNvPr>
          <p:cNvSpPr>
            <a:spLocks noGrp="1"/>
          </p:cNvSpPr>
          <p:nvPr>
            <p:ph type="title"/>
          </p:nvPr>
        </p:nvSpPr>
        <p:spPr>
          <a:xfrm>
            <a:off x="856739" y="377486"/>
            <a:ext cx="10515600" cy="845833"/>
          </a:xfrm>
        </p:spPr>
        <p:txBody>
          <a:bodyPr/>
          <a:lstStyle/>
          <a:p>
            <a:pPr algn="just"/>
            <a:r>
              <a:rPr lang="en-US" dirty="0"/>
              <a:t>? Questions	?			- Answers -</a:t>
            </a:r>
          </a:p>
        </p:txBody>
      </p:sp>
      <p:sp>
        <p:nvSpPr>
          <p:cNvPr id="3" name="Content Placeholder 2">
            <a:extLst>
              <a:ext uri="{FF2B5EF4-FFF2-40B4-BE49-F238E27FC236}">
                <a16:creationId xmlns:a16="http://schemas.microsoft.com/office/drawing/2014/main" id="{235B4C04-368D-43BB-B0EE-FB1029A74F88}"/>
              </a:ext>
            </a:extLst>
          </p:cNvPr>
          <p:cNvSpPr>
            <a:spLocks noGrp="1"/>
          </p:cNvSpPr>
          <p:nvPr>
            <p:ph idx="1"/>
          </p:nvPr>
        </p:nvSpPr>
        <p:spPr>
          <a:xfrm>
            <a:off x="5863280" y="1272746"/>
            <a:ext cx="6211331" cy="5068974"/>
          </a:xfrm>
        </p:spPr>
        <p:txBody>
          <a:bodyPr>
            <a:normAutofit/>
          </a:bodyPr>
          <a:lstStyle/>
          <a:p>
            <a:pPr marL="514350" indent="-514350" algn="just">
              <a:buFont typeface="+mj-lt"/>
              <a:buAutoNum type="arabicPeriod" startAt="5"/>
            </a:pPr>
            <a:r>
              <a:rPr lang="en-US" sz="2000" dirty="0"/>
              <a:t>“Of course not, that would be stupid. Is for like or dislike an exchange place.”</a:t>
            </a:r>
          </a:p>
          <a:p>
            <a:pPr marL="514350" indent="-514350" algn="just">
              <a:buFont typeface="+mj-lt"/>
              <a:buAutoNum type="arabicPeriod" startAt="5"/>
            </a:pPr>
            <a:r>
              <a:rPr lang="en-US" sz="2000" dirty="0"/>
              <a:t>“The purpose of the app is to give you an advice if you should exchange money in the specific place or not. If you want to know the rate you can google it. The rates are for the economists. Us, the normal people we want to know just how much money we are going to lose.”</a:t>
            </a:r>
          </a:p>
          <a:p>
            <a:pPr marL="514350" indent="-514350" algn="just">
              <a:buFont typeface="+mj-lt"/>
              <a:buAutoNum type="arabicPeriod" startAt="5"/>
            </a:pPr>
            <a:r>
              <a:rPr lang="en-US" sz="2000" dirty="0"/>
              <a:t>“The user should call the police to report the exchange place and definitely don’t exchange money there.”</a:t>
            </a:r>
          </a:p>
          <a:p>
            <a:pPr marL="514350" indent="-514350" algn="just">
              <a:buFont typeface="+mj-lt"/>
              <a:buAutoNum type="arabicPeriod" startAt="5"/>
            </a:pPr>
            <a:r>
              <a:rPr lang="en-US" sz="2000" dirty="0"/>
              <a:t>“The app doesn’t choose any places”</a:t>
            </a:r>
          </a:p>
        </p:txBody>
      </p:sp>
      <p:sp>
        <p:nvSpPr>
          <p:cNvPr id="5" name="Content Placeholder 2">
            <a:extLst>
              <a:ext uri="{FF2B5EF4-FFF2-40B4-BE49-F238E27FC236}">
                <a16:creationId xmlns:a16="http://schemas.microsoft.com/office/drawing/2014/main" id="{7AD449C6-90D7-45E5-B076-6C7C8E49C6D1}"/>
              </a:ext>
            </a:extLst>
          </p:cNvPr>
          <p:cNvSpPr txBox="1">
            <a:spLocks/>
          </p:cNvSpPr>
          <p:nvPr/>
        </p:nvSpPr>
        <p:spPr>
          <a:xfrm>
            <a:off x="0" y="1272746"/>
            <a:ext cx="5585254" cy="5068974"/>
          </a:xfrm>
          <a:prstGeom prst="rect">
            <a:avLst/>
          </a:prstGeom>
          <a:noFill/>
          <a:ln>
            <a:noFill/>
          </a:ln>
        </p:spPr>
        <p:txBody>
          <a:bodyPr vert="horz" wrap="square" lIns="91440" tIns="45720" rIns="91440" bIns="45720" anchor="t" anchorCtr="0" compatLnSpc="1">
            <a:normAutofit/>
          </a:bodyPr>
          <a:lst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gn="just">
              <a:buFont typeface="+mj-lt"/>
              <a:buAutoNum type="arabicPeriod" startAt="5"/>
            </a:pPr>
            <a:r>
              <a:rPr lang="en-US" sz="2000" dirty="0"/>
              <a:t>“What are the like/dislike buttons for? Is it for rating the app?” / “What are the thumbs up and thumbs down buttons for?”</a:t>
            </a:r>
          </a:p>
          <a:p>
            <a:pPr marL="514350" indent="-514350" algn="just">
              <a:buFont typeface="+mj-lt"/>
              <a:buAutoNum type="arabicPeriod" startAt="5"/>
            </a:pPr>
            <a:r>
              <a:rPr lang="en-US" sz="2000" dirty="0"/>
              <a:t>“How am I supposed to know the rate? Isn't the app supposed to tell me whether the offer that they make is good or not, according to the current currency market rate?” / “Is it better to show the optimal exchange rate or to calculate it from "I have" &amp; "I will get" amounts?”</a:t>
            </a:r>
          </a:p>
          <a:p>
            <a:pPr marL="514350" indent="-514350" algn="just">
              <a:buFont typeface="+mj-lt"/>
              <a:buAutoNum type="arabicPeriod" startAt="5"/>
            </a:pPr>
            <a:r>
              <a:rPr lang="en-US" sz="2000" dirty="0"/>
              <a:t>“What if the user needs to exchange the money, but the app is saying that loss is over 80%?”</a:t>
            </a:r>
          </a:p>
          <a:p>
            <a:pPr marL="514350" indent="-514350" algn="just">
              <a:buFont typeface="+mj-lt"/>
              <a:buAutoNum type="arabicPeriod" startAt="5"/>
            </a:pPr>
            <a:r>
              <a:rPr lang="en-US" sz="2000" dirty="0"/>
              <a:t>“How the app chooses the place of exchange?”</a:t>
            </a:r>
          </a:p>
        </p:txBody>
      </p:sp>
    </p:spTree>
    <p:extLst>
      <p:ext uri="{BB962C8B-B14F-4D97-AF65-F5344CB8AC3E}">
        <p14:creationId xmlns:p14="http://schemas.microsoft.com/office/powerpoint/2010/main" val="3440729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66873-A9EB-4C88-AE4B-E478C61075C5}"/>
              </a:ext>
            </a:extLst>
          </p:cNvPr>
          <p:cNvSpPr>
            <a:spLocks noGrp="1"/>
          </p:cNvSpPr>
          <p:nvPr>
            <p:ph type="title"/>
          </p:nvPr>
        </p:nvSpPr>
        <p:spPr/>
        <p:txBody>
          <a:bodyPr/>
          <a:lstStyle/>
          <a:p>
            <a:r>
              <a:rPr lang="en-US" dirty="0"/>
              <a:t>Hard to understand questions</a:t>
            </a:r>
          </a:p>
        </p:txBody>
      </p:sp>
      <p:sp>
        <p:nvSpPr>
          <p:cNvPr id="3" name="Content Placeholder 2">
            <a:extLst>
              <a:ext uri="{FF2B5EF4-FFF2-40B4-BE49-F238E27FC236}">
                <a16:creationId xmlns:a16="http://schemas.microsoft.com/office/drawing/2014/main" id="{1368E6B1-FDC3-4CCA-B577-1AE0BACB20B7}"/>
              </a:ext>
            </a:extLst>
          </p:cNvPr>
          <p:cNvSpPr>
            <a:spLocks noGrp="1"/>
          </p:cNvSpPr>
          <p:nvPr>
            <p:ph idx="1"/>
          </p:nvPr>
        </p:nvSpPr>
        <p:spPr/>
        <p:txBody>
          <a:bodyPr>
            <a:normAutofit/>
          </a:bodyPr>
          <a:lstStyle/>
          <a:p>
            <a:r>
              <a:rPr lang="en-US" sz="2400" dirty="0"/>
              <a:t>“How will look exchange place ranking GUI (map with places/list of exchange places or something else)?”</a:t>
            </a:r>
          </a:p>
          <a:p>
            <a:r>
              <a:rPr lang="en-US" sz="2400" dirty="0"/>
              <a:t>“How will users know in which direction the rate is? (e.g. 1:6 vs 6:1)”</a:t>
            </a:r>
          </a:p>
          <a:p>
            <a:r>
              <a:rPr lang="en-US" sz="2400" dirty="0"/>
              <a:t>Shouldn't user always know concrete amount of money that he is going to get?</a:t>
            </a:r>
          </a:p>
          <a:p>
            <a:r>
              <a:rPr lang="en-US" sz="2400" dirty="0"/>
              <a:t>How can you define what is/is not a good conversion? Maybe some research?</a:t>
            </a:r>
          </a:p>
          <a:p>
            <a:endParaRPr lang="en-US" sz="2400" dirty="0"/>
          </a:p>
        </p:txBody>
      </p:sp>
    </p:spTree>
    <p:extLst>
      <p:ext uri="{BB962C8B-B14F-4D97-AF65-F5344CB8AC3E}">
        <p14:creationId xmlns:p14="http://schemas.microsoft.com/office/powerpoint/2010/main" val="1455048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34A5-3170-42E5-94C4-2FD779A1BE14}"/>
              </a:ext>
            </a:extLst>
          </p:cNvPr>
          <p:cNvSpPr>
            <a:spLocks noGrp="1"/>
          </p:cNvSpPr>
          <p:nvPr>
            <p:ph type="title"/>
          </p:nvPr>
        </p:nvSpPr>
        <p:spPr/>
        <p:txBody>
          <a:bodyPr/>
          <a:lstStyle/>
          <a:p>
            <a:r>
              <a:rPr lang="en-US" dirty="0"/>
              <a:t>Outdated Questions</a:t>
            </a:r>
          </a:p>
        </p:txBody>
      </p:sp>
      <p:sp>
        <p:nvSpPr>
          <p:cNvPr id="3" name="Content Placeholder 2">
            <a:extLst>
              <a:ext uri="{FF2B5EF4-FFF2-40B4-BE49-F238E27FC236}">
                <a16:creationId xmlns:a16="http://schemas.microsoft.com/office/drawing/2014/main" id="{131B456C-FDBD-483B-8FAF-001737646A7C}"/>
              </a:ext>
            </a:extLst>
          </p:cNvPr>
          <p:cNvSpPr>
            <a:spLocks noGrp="1"/>
          </p:cNvSpPr>
          <p:nvPr>
            <p:ph idx="1"/>
          </p:nvPr>
        </p:nvSpPr>
        <p:spPr/>
        <p:txBody>
          <a:bodyPr>
            <a:normAutofit/>
          </a:bodyPr>
          <a:lstStyle/>
          <a:p>
            <a:r>
              <a:rPr lang="en-US" sz="2400" dirty="0"/>
              <a:t>“Why do we have to select both currencies from different menu screens? I'd rather prefer to clearly see it all in one screen”</a:t>
            </a:r>
          </a:p>
          <a:p>
            <a:r>
              <a:rPr lang="en-US" sz="2400" dirty="0"/>
              <a:t>“Will the user get the result he wants in a quick enough way? Meaning - aren't there too many steps to the result?”</a:t>
            </a:r>
          </a:p>
        </p:txBody>
      </p:sp>
    </p:spTree>
    <p:extLst>
      <p:ext uri="{BB962C8B-B14F-4D97-AF65-F5344CB8AC3E}">
        <p14:creationId xmlns:p14="http://schemas.microsoft.com/office/powerpoint/2010/main" val="3099944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B3A14-F571-403E-9467-0BA8CCE52643}"/>
              </a:ext>
            </a:extLst>
          </p:cNvPr>
          <p:cNvSpPr>
            <a:spLocks noGrp="1"/>
          </p:cNvSpPr>
          <p:nvPr>
            <p:ph type="title"/>
          </p:nvPr>
        </p:nvSpPr>
        <p:spPr/>
        <p:txBody>
          <a:bodyPr/>
          <a:lstStyle/>
          <a:p>
            <a:r>
              <a:rPr lang="en-US" dirty="0"/>
              <a:t>General Information</a:t>
            </a:r>
          </a:p>
        </p:txBody>
      </p:sp>
      <p:sp>
        <p:nvSpPr>
          <p:cNvPr id="3" name="Content Placeholder 2">
            <a:extLst>
              <a:ext uri="{FF2B5EF4-FFF2-40B4-BE49-F238E27FC236}">
                <a16:creationId xmlns:a16="http://schemas.microsoft.com/office/drawing/2014/main" id="{B8208A94-165D-40FC-B99F-6B2C2A68C3A7}"/>
              </a:ext>
            </a:extLst>
          </p:cNvPr>
          <p:cNvSpPr>
            <a:spLocks noGrp="1"/>
          </p:cNvSpPr>
          <p:nvPr>
            <p:ph idx="1"/>
          </p:nvPr>
        </p:nvSpPr>
        <p:spPr/>
        <p:txBody>
          <a:bodyPr>
            <a:normAutofit fontScale="77500" lnSpcReduction="20000"/>
          </a:bodyPr>
          <a:lstStyle/>
          <a:p>
            <a:pPr marL="0" indent="0">
              <a:buNone/>
            </a:pPr>
            <a:r>
              <a:rPr lang="en-US" b="1" u="sng" dirty="0"/>
              <a:t>Website Name:</a:t>
            </a:r>
            <a:r>
              <a:rPr lang="en-US" dirty="0"/>
              <a:t> </a:t>
            </a:r>
            <a:r>
              <a:rPr lang="en-US" dirty="0" err="1"/>
              <a:t>AntiScammer</a:t>
            </a:r>
            <a:endParaRPr lang="en-US" dirty="0"/>
          </a:p>
          <a:p>
            <a:pPr marL="0" indent="0">
              <a:buNone/>
            </a:pPr>
            <a:endParaRPr lang="en-US" dirty="0"/>
          </a:p>
          <a:p>
            <a:pPr marL="0" indent="0">
              <a:buNone/>
            </a:pPr>
            <a:r>
              <a:rPr lang="en-US" b="1" u="sng" dirty="0"/>
              <a:t>Technologies:</a:t>
            </a:r>
            <a:r>
              <a:rPr lang="en-US" dirty="0"/>
              <a:t> HTML, CSS, JavaScript, Bootstrap 4, Animate.css</a:t>
            </a:r>
          </a:p>
          <a:p>
            <a:pPr marL="0" indent="0">
              <a:buNone/>
            </a:pPr>
            <a:endParaRPr lang="en-US" dirty="0"/>
          </a:p>
          <a:p>
            <a:pPr marL="0" indent="0">
              <a:buNone/>
            </a:pPr>
            <a:r>
              <a:rPr lang="en-US" b="1" u="sng" dirty="0"/>
              <a:t>Main Idea</a:t>
            </a:r>
            <a:r>
              <a:rPr lang="en-US" b="1" dirty="0"/>
              <a:t>: </a:t>
            </a:r>
          </a:p>
          <a:p>
            <a:pPr marL="0" indent="0" algn="just">
              <a:buNone/>
            </a:pPr>
            <a:r>
              <a:rPr lang="en-US" dirty="0"/>
              <a:t>One of the most frustrating things that can happen when you go in a trip, is having to exchange money. Especially, when you have to think about the exchange rates and the commission. </a:t>
            </a:r>
          </a:p>
          <a:p>
            <a:pPr lvl="1" algn="just"/>
            <a:r>
              <a:rPr lang="en-US" b="1" dirty="0"/>
              <a:t>BORING!</a:t>
            </a:r>
            <a:endParaRPr lang="en-US" dirty="0"/>
          </a:p>
          <a:p>
            <a:pPr lvl="1" algn="just"/>
            <a:r>
              <a:rPr lang="en-US" b="1" dirty="0"/>
              <a:t>FRUSTRATING!</a:t>
            </a:r>
            <a:endParaRPr lang="en-US" dirty="0"/>
          </a:p>
          <a:p>
            <a:pPr lvl="1" algn="just"/>
            <a:r>
              <a:rPr lang="en-US" b="1" dirty="0"/>
              <a:t>TIME CONSUMING!</a:t>
            </a:r>
            <a:endParaRPr lang="en-US" dirty="0"/>
          </a:p>
          <a:p>
            <a:pPr marL="0" indent="0" algn="just">
              <a:buNone/>
            </a:pPr>
            <a:r>
              <a:rPr lang="en-US" dirty="0"/>
              <a:t>But, have no worries. We are here for you. Through our website you can check whether the rate is good enough. And if it is not, we will show you the address of the closest ones to you. And all that with a dose of humor. </a:t>
            </a:r>
          </a:p>
          <a:p>
            <a:endParaRPr lang="en-US" dirty="0"/>
          </a:p>
        </p:txBody>
      </p:sp>
    </p:spTree>
    <p:extLst>
      <p:ext uri="{BB962C8B-B14F-4D97-AF65-F5344CB8AC3E}">
        <p14:creationId xmlns:p14="http://schemas.microsoft.com/office/powerpoint/2010/main" val="24480971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24385-1060-4E65-A296-227A4BBA03CD}"/>
              </a:ext>
            </a:extLst>
          </p:cNvPr>
          <p:cNvSpPr>
            <a:spLocks noGrp="1"/>
          </p:cNvSpPr>
          <p:nvPr>
            <p:ph type="title"/>
          </p:nvPr>
        </p:nvSpPr>
        <p:spPr/>
        <p:txBody>
          <a:bodyPr/>
          <a:lstStyle/>
          <a:p>
            <a:r>
              <a:rPr lang="en-US" dirty="0"/>
              <a:t>Prototype 6</a:t>
            </a:r>
          </a:p>
        </p:txBody>
      </p:sp>
      <p:pic>
        <p:nvPicPr>
          <p:cNvPr id="6" name="Content Placeholder 4">
            <a:extLst>
              <a:ext uri="{FF2B5EF4-FFF2-40B4-BE49-F238E27FC236}">
                <a16:creationId xmlns:a16="http://schemas.microsoft.com/office/drawing/2014/main" id="{47621434-904E-4F47-A707-B0E4D56EC515}"/>
              </a:ext>
            </a:extLst>
          </p:cNvPr>
          <p:cNvPicPr>
            <a:picLocks noChangeAspect="1"/>
          </p:cNvPicPr>
          <p:nvPr/>
        </p:nvPicPr>
        <p:blipFill rotWithShape="1">
          <a:blip r:embed="rId2">
            <a:extLst>
              <a:ext uri="{28A0092B-C50C-407E-A947-70E740481C1C}">
                <a14:useLocalDpi xmlns:a14="http://schemas.microsoft.com/office/drawing/2010/main" val="0"/>
              </a:ext>
            </a:extLst>
          </a:blip>
          <a:srcRect l="25524" r="26011"/>
          <a:stretch/>
        </p:blipFill>
        <p:spPr>
          <a:xfrm>
            <a:off x="2549480" y="1363022"/>
            <a:ext cx="2415092" cy="4983154"/>
          </a:xfrm>
          <a:prstGeom prst="rect">
            <a:avLst/>
          </a:prstGeom>
          <a:noFill/>
          <a:ln>
            <a:noFill/>
          </a:ln>
        </p:spPr>
      </p:pic>
      <p:sp>
        <p:nvSpPr>
          <p:cNvPr id="4" name="TextBox 3">
            <a:extLst>
              <a:ext uri="{FF2B5EF4-FFF2-40B4-BE49-F238E27FC236}">
                <a16:creationId xmlns:a16="http://schemas.microsoft.com/office/drawing/2014/main" id="{8B348223-5215-426B-9F1B-C7002E14C98D}"/>
              </a:ext>
            </a:extLst>
          </p:cNvPr>
          <p:cNvSpPr txBox="1"/>
          <p:nvPr/>
        </p:nvSpPr>
        <p:spPr>
          <a:xfrm>
            <a:off x="3087483" y="6295519"/>
            <a:ext cx="1339085" cy="369332"/>
          </a:xfrm>
          <a:prstGeom prst="rect">
            <a:avLst/>
          </a:prstGeom>
          <a:noFill/>
        </p:spPr>
        <p:txBody>
          <a:bodyPr wrap="none" rtlCol="0">
            <a:spAutoFit/>
          </a:bodyPr>
          <a:lstStyle/>
          <a:p>
            <a:r>
              <a:rPr lang="en-US" b="1" dirty="0"/>
              <a:t>Before Tests</a:t>
            </a:r>
          </a:p>
        </p:txBody>
      </p:sp>
      <p:sp>
        <p:nvSpPr>
          <p:cNvPr id="7" name="TextBox 6">
            <a:extLst>
              <a:ext uri="{FF2B5EF4-FFF2-40B4-BE49-F238E27FC236}">
                <a16:creationId xmlns:a16="http://schemas.microsoft.com/office/drawing/2014/main" id="{61AC28C1-F357-43C0-96B6-8779150AABAC}"/>
              </a:ext>
            </a:extLst>
          </p:cNvPr>
          <p:cNvSpPr txBox="1"/>
          <p:nvPr/>
        </p:nvSpPr>
        <p:spPr>
          <a:xfrm>
            <a:off x="7837535" y="6295519"/>
            <a:ext cx="1194879" cy="369332"/>
          </a:xfrm>
          <a:prstGeom prst="rect">
            <a:avLst/>
          </a:prstGeom>
          <a:noFill/>
        </p:spPr>
        <p:txBody>
          <a:bodyPr wrap="none" rtlCol="0">
            <a:spAutoFit/>
          </a:bodyPr>
          <a:lstStyle/>
          <a:p>
            <a:r>
              <a:rPr lang="en-US" b="1" dirty="0"/>
              <a:t>After Tests</a:t>
            </a:r>
          </a:p>
        </p:txBody>
      </p:sp>
      <p:pic>
        <p:nvPicPr>
          <p:cNvPr id="11" name="Content Placeholder 10">
            <a:extLst>
              <a:ext uri="{FF2B5EF4-FFF2-40B4-BE49-F238E27FC236}">
                <a16:creationId xmlns:a16="http://schemas.microsoft.com/office/drawing/2014/main" id="{B1CC20B4-34B2-480A-98E4-C0072EEDA59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2629" r="12025"/>
          <a:stretch/>
        </p:blipFill>
        <p:spPr>
          <a:xfrm>
            <a:off x="7184673" y="1375510"/>
            <a:ext cx="2500604" cy="4986019"/>
          </a:xfrm>
        </p:spPr>
      </p:pic>
      <p:sp>
        <p:nvSpPr>
          <p:cNvPr id="12" name="Arrow: Right 11">
            <a:extLst>
              <a:ext uri="{FF2B5EF4-FFF2-40B4-BE49-F238E27FC236}">
                <a16:creationId xmlns:a16="http://schemas.microsoft.com/office/drawing/2014/main" id="{82EB0EE4-4772-4001-B080-D30FB9FAF227}"/>
              </a:ext>
            </a:extLst>
          </p:cNvPr>
          <p:cNvSpPr/>
          <p:nvPr/>
        </p:nvSpPr>
        <p:spPr>
          <a:xfrm>
            <a:off x="5345332" y="3575695"/>
            <a:ext cx="1458580" cy="722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9601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p:txBody>
          <a:bodyPr/>
          <a:lstStyle/>
          <a:p>
            <a:r>
              <a:rPr lang="en-US" dirty="0"/>
              <a:t>Prototype 7</a:t>
            </a:r>
          </a:p>
        </p:txBody>
      </p:sp>
      <p:pic>
        <p:nvPicPr>
          <p:cNvPr id="5" name="Content Placeholder 4">
            <a:extLst>
              <a:ext uri="{FF2B5EF4-FFF2-40B4-BE49-F238E27FC236}">
                <a16:creationId xmlns:a16="http://schemas.microsoft.com/office/drawing/2014/main" id="{525E61F7-FCF9-4126-94F6-473017B8E37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768"/>
          <a:stretch/>
        </p:blipFill>
        <p:spPr>
          <a:xfrm>
            <a:off x="4055943" y="1259523"/>
            <a:ext cx="3288369" cy="5029200"/>
          </a:xfrm>
        </p:spPr>
      </p:pic>
      <p:pic>
        <p:nvPicPr>
          <p:cNvPr id="7" name="Picture 6">
            <a:extLst>
              <a:ext uri="{FF2B5EF4-FFF2-40B4-BE49-F238E27FC236}">
                <a16:creationId xmlns:a16="http://schemas.microsoft.com/office/drawing/2014/main" id="{FC68C816-9BD7-48DE-B227-68B731F97D3B}"/>
              </a:ext>
            </a:extLst>
          </p:cNvPr>
          <p:cNvPicPr>
            <a:picLocks noChangeAspect="1"/>
          </p:cNvPicPr>
          <p:nvPr/>
        </p:nvPicPr>
        <p:blipFill rotWithShape="1">
          <a:blip r:embed="rId4">
            <a:extLst>
              <a:ext uri="{28A0092B-C50C-407E-A947-70E740481C1C}">
                <a14:useLocalDpi xmlns:a14="http://schemas.microsoft.com/office/drawing/2010/main" val="0"/>
              </a:ext>
            </a:extLst>
          </a:blip>
          <a:srcRect r="1768"/>
          <a:stretch/>
        </p:blipFill>
        <p:spPr>
          <a:xfrm>
            <a:off x="319756" y="1259523"/>
            <a:ext cx="3288368" cy="5029200"/>
          </a:xfrm>
          <a:prstGeom prst="rect">
            <a:avLst/>
          </a:prstGeom>
        </p:spPr>
      </p:pic>
      <p:sp>
        <p:nvSpPr>
          <p:cNvPr id="8" name="TextBox 7">
            <a:extLst>
              <a:ext uri="{FF2B5EF4-FFF2-40B4-BE49-F238E27FC236}">
                <a16:creationId xmlns:a16="http://schemas.microsoft.com/office/drawing/2014/main" id="{0AC498E7-49D8-4958-B936-3919C64BCAF1}"/>
              </a:ext>
            </a:extLst>
          </p:cNvPr>
          <p:cNvSpPr txBox="1"/>
          <p:nvPr/>
        </p:nvSpPr>
        <p:spPr>
          <a:xfrm>
            <a:off x="1294397" y="6234559"/>
            <a:ext cx="1338828" cy="369332"/>
          </a:xfrm>
          <a:prstGeom prst="rect">
            <a:avLst/>
          </a:prstGeom>
          <a:noFill/>
        </p:spPr>
        <p:txBody>
          <a:bodyPr wrap="none" rtlCol="0">
            <a:spAutoFit/>
          </a:bodyPr>
          <a:lstStyle/>
          <a:p>
            <a:r>
              <a:rPr lang="en-US" b="1" dirty="0"/>
              <a:t>Start Screen</a:t>
            </a:r>
          </a:p>
        </p:txBody>
      </p:sp>
      <p:sp>
        <p:nvSpPr>
          <p:cNvPr id="9" name="TextBox 8">
            <a:extLst>
              <a:ext uri="{FF2B5EF4-FFF2-40B4-BE49-F238E27FC236}">
                <a16:creationId xmlns:a16="http://schemas.microsoft.com/office/drawing/2014/main" id="{57B1206A-AA76-4B16-978C-EB0ACB4C2D8D}"/>
              </a:ext>
            </a:extLst>
          </p:cNvPr>
          <p:cNvSpPr txBox="1"/>
          <p:nvPr/>
        </p:nvSpPr>
        <p:spPr>
          <a:xfrm>
            <a:off x="4829889" y="6234559"/>
            <a:ext cx="1740476" cy="369332"/>
          </a:xfrm>
          <a:prstGeom prst="rect">
            <a:avLst/>
          </a:prstGeom>
          <a:noFill/>
        </p:spPr>
        <p:txBody>
          <a:bodyPr wrap="none" rtlCol="0">
            <a:spAutoFit/>
          </a:bodyPr>
          <a:lstStyle/>
          <a:p>
            <a:r>
              <a:rPr lang="en-US" b="1" dirty="0"/>
              <a:t>Add to Favorites</a:t>
            </a:r>
          </a:p>
        </p:txBody>
      </p:sp>
      <p:pic>
        <p:nvPicPr>
          <p:cNvPr id="4" name="Picture 3">
            <a:extLst>
              <a:ext uri="{FF2B5EF4-FFF2-40B4-BE49-F238E27FC236}">
                <a16:creationId xmlns:a16="http://schemas.microsoft.com/office/drawing/2014/main" id="{BED874AE-0FCA-4D99-AC8C-0E729EFAB4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2130" y="1259523"/>
            <a:ext cx="3347562" cy="5029200"/>
          </a:xfrm>
          <a:prstGeom prst="rect">
            <a:avLst/>
          </a:prstGeom>
        </p:spPr>
      </p:pic>
      <p:sp>
        <p:nvSpPr>
          <p:cNvPr id="10" name="TextBox 9">
            <a:extLst>
              <a:ext uri="{FF2B5EF4-FFF2-40B4-BE49-F238E27FC236}">
                <a16:creationId xmlns:a16="http://schemas.microsoft.com/office/drawing/2014/main" id="{4486F8C8-A1E1-44E4-B659-AA420C0BB427}"/>
              </a:ext>
            </a:extLst>
          </p:cNvPr>
          <p:cNvSpPr txBox="1"/>
          <p:nvPr/>
        </p:nvSpPr>
        <p:spPr>
          <a:xfrm>
            <a:off x="8595673" y="6234559"/>
            <a:ext cx="1664174" cy="369332"/>
          </a:xfrm>
          <a:prstGeom prst="rect">
            <a:avLst/>
          </a:prstGeom>
          <a:noFill/>
        </p:spPr>
        <p:txBody>
          <a:bodyPr wrap="none" rtlCol="0">
            <a:spAutoFit/>
          </a:bodyPr>
          <a:lstStyle/>
          <a:p>
            <a:r>
              <a:rPr lang="en-US" b="1" dirty="0"/>
              <a:t>Favorites Menu</a:t>
            </a:r>
          </a:p>
        </p:txBody>
      </p:sp>
    </p:spTree>
    <p:extLst>
      <p:ext uri="{BB962C8B-B14F-4D97-AF65-F5344CB8AC3E}">
        <p14:creationId xmlns:p14="http://schemas.microsoft.com/office/powerpoint/2010/main" val="4072719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C3C5-9C4F-463B-8A6B-80AAEB49A0CE}"/>
              </a:ext>
            </a:extLst>
          </p:cNvPr>
          <p:cNvSpPr>
            <a:spLocks noGrp="1"/>
          </p:cNvSpPr>
          <p:nvPr>
            <p:ph type="title"/>
          </p:nvPr>
        </p:nvSpPr>
        <p:spPr/>
        <p:txBody>
          <a:bodyPr/>
          <a:lstStyle/>
          <a:p>
            <a:r>
              <a:rPr lang="en-US" dirty="0"/>
              <a:t>Tests</a:t>
            </a:r>
          </a:p>
        </p:txBody>
      </p:sp>
      <p:sp>
        <p:nvSpPr>
          <p:cNvPr id="3" name="Content Placeholder 2">
            <a:extLst>
              <a:ext uri="{FF2B5EF4-FFF2-40B4-BE49-F238E27FC236}">
                <a16:creationId xmlns:a16="http://schemas.microsoft.com/office/drawing/2014/main" id="{7920AB8B-E958-4757-8E79-C51D8F29273A}"/>
              </a:ext>
            </a:extLst>
          </p:cNvPr>
          <p:cNvSpPr>
            <a:spLocks noGrp="1"/>
          </p:cNvSpPr>
          <p:nvPr>
            <p:ph idx="1"/>
          </p:nvPr>
        </p:nvSpPr>
        <p:spPr>
          <a:xfrm>
            <a:off x="838197" y="1454923"/>
            <a:ext cx="10515600" cy="5037947"/>
          </a:xfrm>
        </p:spPr>
        <p:txBody>
          <a:bodyPr>
            <a:noAutofit/>
          </a:bodyPr>
          <a:lstStyle/>
          <a:p>
            <a:pPr marL="0" indent="0">
              <a:buNone/>
            </a:pPr>
            <a:r>
              <a:rPr lang="en-US" sz="1800" b="1" dirty="0"/>
              <a:t>Question:</a:t>
            </a:r>
          </a:p>
          <a:p>
            <a:r>
              <a:rPr lang="en-US" sz="1600" dirty="0"/>
              <a:t>What is the usage of this application?</a:t>
            </a:r>
          </a:p>
          <a:p>
            <a:pPr marL="0" indent="0">
              <a:buNone/>
            </a:pPr>
            <a:r>
              <a:rPr lang="en-US" sz="1800" b="1" dirty="0"/>
              <a:t>Answer:</a:t>
            </a:r>
          </a:p>
          <a:p>
            <a:r>
              <a:rPr lang="en-US" sz="1600" dirty="0"/>
              <a:t>Check how mush you are going to lose if you exchange money with a specific rate.</a:t>
            </a:r>
          </a:p>
          <a:p>
            <a:pPr marL="0" indent="0">
              <a:buNone/>
            </a:pPr>
            <a:endParaRPr lang="en-US" sz="1600" dirty="0"/>
          </a:p>
          <a:p>
            <a:pPr marL="0" indent="0">
              <a:buNone/>
            </a:pPr>
            <a:r>
              <a:rPr lang="en-US" sz="1800" b="1" dirty="0"/>
              <a:t>Task 1:</a:t>
            </a:r>
          </a:p>
          <a:p>
            <a:r>
              <a:rPr lang="en-US" sz="1600" dirty="0"/>
              <a:t>We give you 26 CZK for 1 EUR, where are you going to put the data to check if it’s worth it?</a:t>
            </a:r>
          </a:p>
          <a:p>
            <a:pPr marL="0" indent="0">
              <a:buNone/>
            </a:pPr>
            <a:r>
              <a:rPr lang="en-US" sz="1800" b="1" dirty="0"/>
              <a:t>Result 1:</a:t>
            </a:r>
          </a:p>
          <a:p>
            <a:r>
              <a:rPr lang="en-US" sz="1600" dirty="0"/>
              <a:t>Task 1 completed successfully </a:t>
            </a:r>
          </a:p>
          <a:p>
            <a:pPr marL="0" indent="0">
              <a:buNone/>
            </a:pPr>
            <a:endParaRPr lang="en-US" sz="1600" dirty="0"/>
          </a:p>
          <a:p>
            <a:pPr marL="0" indent="0">
              <a:buNone/>
            </a:pPr>
            <a:r>
              <a:rPr lang="en-US" sz="1800" b="1" dirty="0"/>
              <a:t>Task 2:</a:t>
            </a:r>
          </a:p>
          <a:p>
            <a:r>
              <a:rPr lang="en-US" sz="1600" dirty="0"/>
              <a:t>You liked the place and you want to add it to favorites.</a:t>
            </a:r>
          </a:p>
          <a:p>
            <a:pPr marL="0" indent="0">
              <a:buNone/>
            </a:pPr>
            <a:r>
              <a:rPr lang="en-US" sz="1800" b="1" dirty="0"/>
              <a:t>Result 2:</a:t>
            </a:r>
          </a:p>
          <a:p>
            <a:r>
              <a:rPr lang="en-US" sz="1600" dirty="0"/>
              <a:t>The guy pressed the star button =&gt; Task 2 completed successfully  </a:t>
            </a:r>
          </a:p>
        </p:txBody>
      </p:sp>
    </p:spTree>
    <p:extLst>
      <p:ext uri="{BB962C8B-B14F-4D97-AF65-F5344CB8AC3E}">
        <p14:creationId xmlns:p14="http://schemas.microsoft.com/office/powerpoint/2010/main" val="11185461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a:xfrm>
            <a:off x="838203" y="365129"/>
            <a:ext cx="10515600" cy="6190130"/>
          </a:xfrm>
        </p:spPr>
        <p:txBody>
          <a:bodyPr>
            <a:normAutofit/>
          </a:bodyPr>
          <a:lstStyle/>
          <a:p>
            <a:r>
              <a:rPr lang="en-US" sz="7200" b="1" dirty="0"/>
              <a:t>Alpha Version of </a:t>
            </a:r>
            <a:br>
              <a:rPr lang="en-US" sz="7200" b="1" dirty="0"/>
            </a:br>
            <a:r>
              <a:rPr lang="en-US" sz="7200" b="1" dirty="0" err="1"/>
              <a:t>AntiScammer</a:t>
            </a:r>
            <a:br>
              <a:rPr lang="en-US" sz="7200" b="1" dirty="0"/>
            </a:br>
            <a:r>
              <a:rPr lang="en-US" sz="4000" b="1" dirty="0"/>
              <a:t>(Real Photo)</a:t>
            </a:r>
            <a:br>
              <a:rPr lang="en-US" sz="7200" b="1" dirty="0"/>
            </a:br>
            <a:endParaRPr lang="en-US" sz="7200" b="1" dirty="0"/>
          </a:p>
        </p:txBody>
      </p:sp>
      <p:pic>
        <p:nvPicPr>
          <p:cNvPr id="18" name="Picture 17">
            <a:extLst>
              <a:ext uri="{FF2B5EF4-FFF2-40B4-BE49-F238E27FC236}">
                <a16:creationId xmlns:a16="http://schemas.microsoft.com/office/drawing/2014/main" id="{2B48AA94-AA00-428A-9026-EAC075C280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3416" y="78671"/>
            <a:ext cx="4938584" cy="6779329"/>
          </a:xfrm>
          <a:prstGeom prst="rect">
            <a:avLst/>
          </a:prstGeom>
        </p:spPr>
      </p:pic>
    </p:spTree>
    <p:extLst>
      <p:ext uri="{BB962C8B-B14F-4D97-AF65-F5344CB8AC3E}">
        <p14:creationId xmlns:p14="http://schemas.microsoft.com/office/powerpoint/2010/main" val="3017967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p:txBody>
          <a:bodyPr/>
          <a:lstStyle/>
          <a:p>
            <a:r>
              <a:rPr lang="en-US" dirty="0"/>
              <a:t>Alpha – Start Screen</a:t>
            </a:r>
            <a:br>
              <a:rPr lang="en-US" dirty="0"/>
            </a:br>
            <a:endParaRPr lang="en-US" dirty="0"/>
          </a:p>
        </p:txBody>
      </p:sp>
      <p:sp>
        <p:nvSpPr>
          <p:cNvPr id="8" name="TextBox 7">
            <a:extLst>
              <a:ext uri="{FF2B5EF4-FFF2-40B4-BE49-F238E27FC236}">
                <a16:creationId xmlns:a16="http://schemas.microsoft.com/office/drawing/2014/main" id="{0AC498E7-49D8-4958-B936-3919C64BCAF1}"/>
              </a:ext>
            </a:extLst>
          </p:cNvPr>
          <p:cNvSpPr txBox="1"/>
          <p:nvPr/>
        </p:nvSpPr>
        <p:spPr>
          <a:xfrm>
            <a:off x="1294397" y="6234559"/>
            <a:ext cx="1338828" cy="369332"/>
          </a:xfrm>
          <a:prstGeom prst="rect">
            <a:avLst/>
          </a:prstGeom>
          <a:noFill/>
        </p:spPr>
        <p:txBody>
          <a:bodyPr wrap="none" rtlCol="0">
            <a:spAutoFit/>
          </a:bodyPr>
          <a:lstStyle/>
          <a:p>
            <a:r>
              <a:rPr lang="en-US" b="1" dirty="0"/>
              <a:t>Start Screen</a:t>
            </a:r>
          </a:p>
        </p:txBody>
      </p:sp>
      <p:sp>
        <p:nvSpPr>
          <p:cNvPr id="9" name="TextBox 8">
            <a:extLst>
              <a:ext uri="{FF2B5EF4-FFF2-40B4-BE49-F238E27FC236}">
                <a16:creationId xmlns:a16="http://schemas.microsoft.com/office/drawing/2014/main" id="{57B1206A-AA76-4B16-978C-EB0ACB4C2D8D}"/>
              </a:ext>
            </a:extLst>
          </p:cNvPr>
          <p:cNvSpPr txBox="1"/>
          <p:nvPr/>
        </p:nvSpPr>
        <p:spPr>
          <a:xfrm>
            <a:off x="4829889" y="6234559"/>
            <a:ext cx="1660070" cy="369332"/>
          </a:xfrm>
          <a:prstGeom prst="rect">
            <a:avLst/>
          </a:prstGeom>
          <a:noFill/>
        </p:spPr>
        <p:txBody>
          <a:bodyPr wrap="none" rtlCol="0">
            <a:spAutoFit/>
          </a:bodyPr>
          <a:lstStyle/>
          <a:p>
            <a:r>
              <a:rPr lang="en-US" b="1" dirty="0"/>
              <a:t>Select Currency</a:t>
            </a:r>
          </a:p>
        </p:txBody>
      </p:sp>
      <p:sp>
        <p:nvSpPr>
          <p:cNvPr id="10" name="TextBox 9">
            <a:extLst>
              <a:ext uri="{FF2B5EF4-FFF2-40B4-BE49-F238E27FC236}">
                <a16:creationId xmlns:a16="http://schemas.microsoft.com/office/drawing/2014/main" id="{4486F8C8-A1E1-44E4-B659-AA420C0BB427}"/>
              </a:ext>
            </a:extLst>
          </p:cNvPr>
          <p:cNvSpPr txBox="1"/>
          <p:nvPr/>
        </p:nvSpPr>
        <p:spPr>
          <a:xfrm>
            <a:off x="8686623" y="6234557"/>
            <a:ext cx="1583126" cy="369332"/>
          </a:xfrm>
          <a:prstGeom prst="rect">
            <a:avLst/>
          </a:prstGeom>
          <a:noFill/>
        </p:spPr>
        <p:txBody>
          <a:bodyPr wrap="none" rtlCol="0">
            <a:spAutoFit/>
          </a:bodyPr>
          <a:lstStyle/>
          <a:p>
            <a:r>
              <a:rPr lang="en-US" b="1" dirty="0"/>
              <a:t>Flip Currencies</a:t>
            </a:r>
          </a:p>
        </p:txBody>
      </p:sp>
      <p:pic>
        <p:nvPicPr>
          <p:cNvPr id="12" name="Picture 11">
            <a:extLst>
              <a:ext uri="{FF2B5EF4-FFF2-40B4-BE49-F238E27FC236}">
                <a16:creationId xmlns:a16="http://schemas.microsoft.com/office/drawing/2014/main" id="{30ABB498-CEE6-4ED2-80CE-CDDA07B78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7" y="1312063"/>
            <a:ext cx="2286000" cy="4922493"/>
          </a:xfrm>
          <a:prstGeom prst="rect">
            <a:avLst/>
          </a:prstGeom>
        </p:spPr>
      </p:pic>
      <p:pic>
        <p:nvPicPr>
          <p:cNvPr id="14" name="Picture 13">
            <a:extLst>
              <a:ext uri="{FF2B5EF4-FFF2-40B4-BE49-F238E27FC236}">
                <a16:creationId xmlns:a16="http://schemas.microsoft.com/office/drawing/2014/main" id="{E3C78AE7-D90E-4E3A-BE0B-6F0E9BE9BC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127" y="1312064"/>
            <a:ext cx="2286000" cy="4922493"/>
          </a:xfrm>
          <a:prstGeom prst="rect">
            <a:avLst/>
          </a:prstGeom>
        </p:spPr>
      </p:pic>
      <p:pic>
        <p:nvPicPr>
          <p:cNvPr id="16" name="Picture 15">
            <a:extLst>
              <a:ext uri="{FF2B5EF4-FFF2-40B4-BE49-F238E27FC236}">
                <a16:creationId xmlns:a16="http://schemas.microsoft.com/office/drawing/2014/main" id="{6BC4EC47-7E16-4E00-B33B-2C2ED1B783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35186" y="1312063"/>
            <a:ext cx="2286000" cy="4922495"/>
          </a:xfrm>
          <a:prstGeom prst="rect">
            <a:avLst/>
          </a:prstGeom>
        </p:spPr>
      </p:pic>
    </p:spTree>
    <p:extLst>
      <p:ext uri="{BB962C8B-B14F-4D97-AF65-F5344CB8AC3E}">
        <p14:creationId xmlns:p14="http://schemas.microsoft.com/office/powerpoint/2010/main" val="30098468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p:txBody>
          <a:bodyPr/>
          <a:lstStyle/>
          <a:p>
            <a:r>
              <a:rPr lang="en-US" dirty="0"/>
              <a:t>Alpha – Results 1</a:t>
            </a:r>
            <a:br>
              <a:rPr lang="en-US" dirty="0"/>
            </a:br>
            <a:endParaRPr lang="en-US" dirty="0"/>
          </a:p>
        </p:txBody>
      </p:sp>
      <p:sp>
        <p:nvSpPr>
          <p:cNvPr id="8" name="TextBox 7">
            <a:extLst>
              <a:ext uri="{FF2B5EF4-FFF2-40B4-BE49-F238E27FC236}">
                <a16:creationId xmlns:a16="http://schemas.microsoft.com/office/drawing/2014/main" id="{0AC498E7-49D8-4958-B936-3919C64BCAF1}"/>
              </a:ext>
            </a:extLst>
          </p:cNvPr>
          <p:cNvSpPr txBox="1"/>
          <p:nvPr/>
        </p:nvSpPr>
        <p:spPr>
          <a:xfrm>
            <a:off x="1734579" y="6123539"/>
            <a:ext cx="638316" cy="369332"/>
          </a:xfrm>
          <a:prstGeom prst="rect">
            <a:avLst/>
          </a:prstGeom>
          <a:noFill/>
        </p:spPr>
        <p:txBody>
          <a:bodyPr wrap="none" rtlCol="0">
            <a:spAutoFit/>
          </a:bodyPr>
          <a:lstStyle/>
          <a:p>
            <a:r>
              <a:rPr lang="en-US" b="1" dirty="0"/>
              <a:t>&lt;0% </a:t>
            </a:r>
          </a:p>
        </p:txBody>
      </p:sp>
      <p:pic>
        <p:nvPicPr>
          <p:cNvPr id="29" name="Picture 28">
            <a:extLst>
              <a:ext uri="{FF2B5EF4-FFF2-40B4-BE49-F238E27FC236}">
                <a16:creationId xmlns:a16="http://schemas.microsoft.com/office/drawing/2014/main" id="{B953A17B-1FEB-4C5A-826F-9B80CC49A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559" y="1105112"/>
            <a:ext cx="2286000" cy="4922493"/>
          </a:xfrm>
          <a:prstGeom prst="rect">
            <a:avLst/>
          </a:prstGeom>
        </p:spPr>
      </p:pic>
      <p:pic>
        <p:nvPicPr>
          <p:cNvPr id="30" name="Picture 29">
            <a:extLst>
              <a:ext uri="{FF2B5EF4-FFF2-40B4-BE49-F238E27FC236}">
                <a16:creationId xmlns:a16="http://schemas.microsoft.com/office/drawing/2014/main" id="{216E1B1C-BA21-440D-A9A0-5FAC838C5F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3648" y="1105112"/>
            <a:ext cx="2286000" cy="4922493"/>
          </a:xfrm>
          <a:prstGeom prst="rect">
            <a:avLst/>
          </a:prstGeom>
        </p:spPr>
      </p:pic>
      <p:pic>
        <p:nvPicPr>
          <p:cNvPr id="31" name="Picture 30">
            <a:extLst>
              <a:ext uri="{FF2B5EF4-FFF2-40B4-BE49-F238E27FC236}">
                <a16:creationId xmlns:a16="http://schemas.microsoft.com/office/drawing/2014/main" id="{32598AD6-4F76-427E-BED3-787FFE3507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737" y="1105112"/>
            <a:ext cx="2286000" cy="4922493"/>
          </a:xfrm>
          <a:prstGeom prst="rect">
            <a:avLst/>
          </a:prstGeom>
        </p:spPr>
      </p:pic>
      <p:sp>
        <p:nvSpPr>
          <p:cNvPr id="32" name="TextBox 31">
            <a:extLst>
              <a:ext uri="{FF2B5EF4-FFF2-40B4-BE49-F238E27FC236}">
                <a16:creationId xmlns:a16="http://schemas.microsoft.com/office/drawing/2014/main" id="{355EA1DE-CE8F-4C54-9A27-A97F7060A3B3}"/>
              </a:ext>
            </a:extLst>
          </p:cNvPr>
          <p:cNvSpPr txBox="1"/>
          <p:nvPr/>
        </p:nvSpPr>
        <p:spPr>
          <a:xfrm>
            <a:off x="5443808" y="6123539"/>
            <a:ext cx="657552" cy="369332"/>
          </a:xfrm>
          <a:prstGeom prst="rect">
            <a:avLst/>
          </a:prstGeom>
          <a:noFill/>
        </p:spPr>
        <p:txBody>
          <a:bodyPr wrap="none" rtlCol="0">
            <a:spAutoFit/>
          </a:bodyPr>
          <a:lstStyle/>
          <a:p>
            <a:r>
              <a:rPr lang="en-US" b="1" dirty="0"/>
              <a:t>0-5%</a:t>
            </a:r>
          </a:p>
        </p:txBody>
      </p:sp>
      <p:sp>
        <p:nvSpPr>
          <p:cNvPr id="33" name="TextBox 32">
            <a:extLst>
              <a:ext uri="{FF2B5EF4-FFF2-40B4-BE49-F238E27FC236}">
                <a16:creationId xmlns:a16="http://schemas.microsoft.com/office/drawing/2014/main" id="{B282935F-FAA0-486D-84F1-CD5F921CF372}"/>
              </a:ext>
            </a:extLst>
          </p:cNvPr>
          <p:cNvSpPr txBox="1"/>
          <p:nvPr/>
        </p:nvSpPr>
        <p:spPr>
          <a:xfrm>
            <a:off x="9172273" y="6123539"/>
            <a:ext cx="774571" cy="369332"/>
          </a:xfrm>
          <a:prstGeom prst="rect">
            <a:avLst/>
          </a:prstGeom>
          <a:noFill/>
        </p:spPr>
        <p:txBody>
          <a:bodyPr wrap="none" rtlCol="0">
            <a:spAutoFit/>
          </a:bodyPr>
          <a:lstStyle/>
          <a:p>
            <a:r>
              <a:rPr lang="en-US" b="1" dirty="0"/>
              <a:t>5-10%</a:t>
            </a:r>
          </a:p>
        </p:txBody>
      </p:sp>
    </p:spTree>
    <p:extLst>
      <p:ext uri="{BB962C8B-B14F-4D97-AF65-F5344CB8AC3E}">
        <p14:creationId xmlns:p14="http://schemas.microsoft.com/office/powerpoint/2010/main" val="13193697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p:txBody>
          <a:bodyPr/>
          <a:lstStyle/>
          <a:p>
            <a:r>
              <a:rPr lang="en-US" dirty="0"/>
              <a:t>Alpha – Results 2</a:t>
            </a:r>
            <a:br>
              <a:rPr lang="en-US" dirty="0"/>
            </a:br>
            <a:endParaRPr lang="en-US" dirty="0"/>
          </a:p>
        </p:txBody>
      </p:sp>
      <p:pic>
        <p:nvPicPr>
          <p:cNvPr id="4" name="Picture 3">
            <a:extLst>
              <a:ext uri="{FF2B5EF4-FFF2-40B4-BE49-F238E27FC236}">
                <a16:creationId xmlns:a16="http://schemas.microsoft.com/office/drawing/2014/main" id="{8AE9F603-FC56-4B68-87B0-46FC733B89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8715" y="1187760"/>
            <a:ext cx="2286000" cy="4922493"/>
          </a:xfrm>
          <a:prstGeom prst="rect">
            <a:avLst/>
          </a:prstGeom>
        </p:spPr>
      </p:pic>
      <p:pic>
        <p:nvPicPr>
          <p:cNvPr id="16" name="Picture 15">
            <a:extLst>
              <a:ext uri="{FF2B5EF4-FFF2-40B4-BE49-F238E27FC236}">
                <a16:creationId xmlns:a16="http://schemas.microsoft.com/office/drawing/2014/main" id="{A066F8BE-FC94-42E3-B5C7-CBB0AD7E6F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6882" y="1187760"/>
            <a:ext cx="2286000" cy="4922493"/>
          </a:xfrm>
          <a:prstGeom prst="rect">
            <a:avLst/>
          </a:prstGeom>
        </p:spPr>
      </p:pic>
      <p:sp>
        <p:nvSpPr>
          <p:cNvPr id="17" name="TextBox 16">
            <a:extLst>
              <a:ext uri="{FF2B5EF4-FFF2-40B4-BE49-F238E27FC236}">
                <a16:creationId xmlns:a16="http://schemas.microsoft.com/office/drawing/2014/main" id="{31775EA3-8097-4B14-A43E-EEEC5FAABFE4}"/>
              </a:ext>
            </a:extLst>
          </p:cNvPr>
          <p:cNvSpPr txBox="1"/>
          <p:nvPr/>
        </p:nvSpPr>
        <p:spPr>
          <a:xfrm>
            <a:off x="5515919" y="6230647"/>
            <a:ext cx="891591" cy="369332"/>
          </a:xfrm>
          <a:prstGeom prst="rect">
            <a:avLst/>
          </a:prstGeom>
          <a:noFill/>
        </p:spPr>
        <p:txBody>
          <a:bodyPr wrap="none" rtlCol="0">
            <a:spAutoFit/>
          </a:bodyPr>
          <a:lstStyle/>
          <a:p>
            <a:r>
              <a:rPr lang="en-US" b="1" dirty="0"/>
              <a:t>15-20%</a:t>
            </a:r>
          </a:p>
        </p:txBody>
      </p:sp>
      <p:sp>
        <p:nvSpPr>
          <p:cNvPr id="19" name="TextBox 18">
            <a:extLst>
              <a:ext uri="{FF2B5EF4-FFF2-40B4-BE49-F238E27FC236}">
                <a16:creationId xmlns:a16="http://schemas.microsoft.com/office/drawing/2014/main" id="{64CDDAB5-9559-444B-9102-841FCCECEC9E}"/>
              </a:ext>
            </a:extLst>
          </p:cNvPr>
          <p:cNvSpPr txBox="1"/>
          <p:nvPr/>
        </p:nvSpPr>
        <p:spPr>
          <a:xfrm>
            <a:off x="9424086" y="6230647"/>
            <a:ext cx="891591" cy="369332"/>
          </a:xfrm>
          <a:prstGeom prst="rect">
            <a:avLst/>
          </a:prstGeom>
          <a:noFill/>
        </p:spPr>
        <p:txBody>
          <a:bodyPr wrap="none" rtlCol="0">
            <a:spAutoFit/>
          </a:bodyPr>
          <a:lstStyle/>
          <a:p>
            <a:r>
              <a:rPr lang="en-US" b="1" dirty="0"/>
              <a:t>20-30%</a:t>
            </a:r>
          </a:p>
        </p:txBody>
      </p:sp>
      <p:pic>
        <p:nvPicPr>
          <p:cNvPr id="27" name="Picture 26">
            <a:extLst>
              <a:ext uri="{FF2B5EF4-FFF2-40B4-BE49-F238E27FC236}">
                <a16:creationId xmlns:a16="http://schemas.microsoft.com/office/drawing/2014/main" id="{78F8A0FA-93EB-409D-B6CA-80DBA7BE5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547" y="1187759"/>
            <a:ext cx="2286000" cy="4922493"/>
          </a:xfrm>
          <a:prstGeom prst="rect">
            <a:avLst/>
          </a:prstGeom>
        </p:spPr>
      </p:pic>
      <p:sp>
        <p:nvSpPr>
          <p:cNvPr id="28" name="TextBox 27">
            <a:extLst>
              <a:ext uri="{FF2B5EF4-FFF2-40B4-BE49-F238E27FC236}">
                <a16:creationId xmlns:a16="http://schemas.microsoft.com/office/drawing/2014/main" id="{A2CA0075-01C4-49D5-9F83-621094561030}"/>
              </a:ext>
            </a:extLst>
          </p:cNvPr>
          <p:cNvSpPr txBox="1"/>
          <p:nvPr/>
        </p:nvSpPr>
        <p:spPr>
          <a:xfrm>
            <a:off x="1607751" y="6230647"/>
            <a:ext cx="891591" cy="369332"/>
          </a:xfrm>
          <a:prstGeom prst="rect">
            <a:avLst/>
          </a:prstGeom>
          <a:noFill/>
        </p:spPr>
        <p:txBody>
          <a:bodyPr wrap="none" rtlCol="0">
            <a:spAutoFit/>
          </a:bodyPr>
          <a:lstStyle/>
          <a:p>
            <a:r>
              <a:rPr lang="en-US" b="1" dirty="0"/>
              <a:t>10-15%</a:t>
            </a:r>
          </a:p>
        </p:txBody>
      </p:sp>
    </p:spTree>
    <p:extLst>
      <p:ext uri="{BB962C8B-B14F-4D97-AF65-F5344CB8AC3E}">
        <p14:creationId xmlns:p14="http://schemas.microsoft.com/office/powerpoint/2010/main" val="2625897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p:txBody>
          <a:bodyPr/>
          <a:lstStyle/>
          <a:p>
            <a:r>
              <a:rPr lang="en-US" dirty="0"/>
              <a:t>Alpha – Results 3</a:t>
            </a:r>
            <a:br>
              <a:rPr lang="en-US" dirty="0"/>
            </a:br>
            <a:endParaRPr lang="en-US" dirty="0"/>
          </a:p>
        </p:txBody>
      </p:sp>
      <p:pic>
        <p:nvPicPr>
          <p:cNvPr id="22" name="Picture 21">
            <a:extLst>
              <a:ext uri="{FF2B5EF4-FFF2-40B4-BE49-F238E27FC236}">
                <a16:creationId xmlns:a16="http://schemas.microsoft.com/office/drawing/2014/main" id="{79701F2A-31DB-46BF-927E-2403CE25FD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600" y="1194262"/>
            <a:ext cx="2286000" cy="4922494"/>
          </a:xfrm>
          <a:prstGeom prst="rect">
            <a:avLst/>
          </a:prstGeom>
        </p:spPr>
      </p:pic>
      <p:pic>
        <p:nvPicPr>
          <p:cNvPr id="24" name="Picture 23">
            <a:extLst>
              <a:ext uri="{FF2B5EF4-FFF2-40B4-BE49-F238E27FC236}">
                <a16:creationId xmlns:a16="http://schemas.microsoft.com/office/drawing/2014/main" id="{83A22CFB-53DD-4EE5-8879-564430EB0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935" y="1194263"/>
            <a:ext cx="2286000" cy="4922493"/>
          </a:xfrm>
          <a:prstGeom prst="rect">
            <a:avLst/>
          </a:prstGeom>
        </p:spPr>
      </p:pic>
      <p:pic>
        <p:nvPicPr>
          <p:cNvPr id="26" name="Picture 25">
            <a:extLst>
              <a:ext uri="{FF2B5EF4-FFF2-40B4-BE49-F238E27FC236}">
                <a16:creationId xmlns:a16="http://schemas.microsoft.com/office/drawing/2014/main" id="{7D3FE80B-345A-4CA7-8B27-A79163968E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6271" y="1194263"/>
            <a:ext cx="2286000" cy="4922493"/>
          </a:xfrm>
          <a:prstGeom prst="rect">
            <a:avLst/>
          </a:prstGeom>
        </p:spPr>
      </p:pic>
      <p:sp>
        <p:nvSpPr>
          <p:cNvPr id="21" name="TextBox 20">
            <a:extLst>
              <a:ext uri="{FF2B5EF4-FFF2-40B4-BE49-F238E27FC236}">
                <a16:creationId xmlns:a16="http://schemas.microsoft.com/office/drawing/2014/main" id="{7A93F329-6602-4278-833D-559FAA3114A5}"/>
              </a:ext>
            </a:extLst>
          </p:cNvPr>
          <p:cNvSpPr txBox="1"/>
          <p:nvPr/>
        </p:nvSpPr>
        <p:spPr>
          <a:xfrm>
            <a:off x="1750804" y="6200450"/>
            <a:ext cx="891591" cy="369332"/>
          </a:xfrm>
          <a:prstGeom prst="rect">
            <a:avLst/>
          </a:prstGeom>
          <a:noFill/>
        </p:spPr>
        <p:txBody>
          <a:bodyPr wrap="none" rtlCol="0">
            <a:spAutoFit/>
          </a:bodyPr>
          <a:lstStyle/>
          <a:p>
            <a:r>
              <a:rPr lang="en-US" b="1" dirty="0"/>
              <a:t>30-40%</a:t>
            </a:r>
          </a:p>
        </p:txBody>
      </p:sp>
      <p:sp>
        <p:nvSpPr>
          <p:cNvPr id="23" name="TextBox 22">
            <a:extLst>
              <a:ext uri="{FF2B5EF4-FFF2-40B4-BE49-F238E27FC236}">
                <a16:creationId xmlns:a16="http://schemas.microsoft.com/office/drawing/2014/main" id="{9B3CB5F3-178F-419E-A868-6A8426FEC89E}"/>
              </a:ext>
            </a:extLst>
          </p:cNvPr>
          <p:cNvSpPr txBox="1"/>
          <p:nvPr/>
        </p:nvSpPr>
        <p:spPr>
          <a:xfrm>
            <a:off x="5702139" y="6200450"/>
            <a:ext cx="891591" cy="369332"/>
          </a:xfrm>
          <a:prstGeom prst="rect">
            <a:avLst/>
          </a:prstGeom>
          <a:noFill/>
        </p:spPr>
        <p:txBody>
          <a:bodyPr wrap="none" rtlCol="0">
            <a:spAutoFit/>
          </a:bodyPr>
          <a:lstStyle/>
          <a:p>
            <a:r>
              <a:rPr lang="en-US" b="1" dirty="0"/>
              <a:t>40-50%</a:t>
            </a:r>
          </a:p>
        </p:txBody>
      </p:sp>
      <p:sp>
        <p:nvSpPr>
          <p:cNvPr id="25" name="TextBox 24">
            <a:extLst>
              <a:ext uri="{FF2B5EF4-FFF2-40B4-BE49-F238E27FC236}">
                <a16:creationId xmlns:a16="http://schemas.microsoft.com/office/drawing/2014/main" id="{8D8B32CC-3231-4381-B338-686FF69ABCB8}"/>
              </a:ext>
            </a:extLst>
          </p:cNvPr>
          <p:cNvSpPr txBox="1"/>
          <p:nvPr/>
        </p:nvSpPr>
        <p:spPr>
          <a:xfrm>
            <a:off x="9748053" y="6200450"/>
            <a:ext cx="702436" cy="369332"/>
          </a:xfrm>
          <a:prstGeom prst="rect">
            <a:avLst/>
          </a:prstGeom>
          <a:noFill/>
        </p:spPr>
        <p:txBody>
          <a:bodyPr wrap="none" rtlCol="0">
            <a:spAutoFit/>
          </a:bodyPr>
          <a:lstStyle/>
          <a:p>
            <a:r>
              <a:rPr lang="en-US" b="1" dirty="0"/>
              <a:t>&gt;50%</a:t>
            </a:r>
          </a:p>
        </p:txBody>
      </p:sp>
    </p:spTree>
    <p:extLst>
      <p:ext uri="{BB962C8B-B14F-4D97-AF65-F5344CB8AC3E}">
        <p14:creationId xmlns:p14="http://schemas.microsoft.com/office/powerpoint/2010/main" val="3166780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FC7F2-A727-4E80-838D-A040D82D2384}"/>
              </a:ext>
            </a:extLst>
          </p:cNvPr>
          <p:cNvSpPr>
            <a:spLocks noGrp="1"/>
          </p:cNvSpPr>
          <p:nvPr>
            <p:ph type="title"/>
          </p:nvPr>
        </p:nvSpPr>
        <p:spPr/>
        <p:txBody>
          <a:bodyPr/>
          <a:lstStyle/>
          <a:p>
            <a:r>
              <a:rPr lang="en-US" dirty="0"/>
              <a:t>Alpha – Favorites</a:t>
            </a:r>
            <a:br>
              <a:rPr lang="en-US" dirty="0"/>
            </a:br>
            <a:endParaRPr lang="en-US" dirty="0"/>
          </a:p>
        </p:txBody>
      </p:sp>
      <p:sp>
        <p:nvSpPr>
          <p:cNvPr id="32" name="TextBox 31">
            <a:extLst>
              <a:ext uri="{FF2B5EF4-FFF2-40B4-BE49-F238E27FC236}">
                <a16:creationId xmlns:a16="http://schemas.microsoft.com/office/drawing/2014/main" id="{355EA1DE-CE8F-4C54-9A27-A97F7060A3B3}"/>
              </a:ext>
            </a:extLst>
          </p:cNvPr>
          <p:cNvSpPr txBox="1"/>
          <p:nvPr/>
        </p:nvSpPr>
        <p:spPr>
          <a:xfrm>
            <a:off x="1386703" y="6230647"/>
            <a:ext cx="1740476" cy="369332"/>
          </a:xfrm>
          <a:prstGeom prst="rect">
            <a:avLst/>
          </a:prstGeom>
          <a:noFill/>
        </p:spPr>
        <p:txBody>
          <a:bodyPr wrap="none" rtlCol="0">
            <a:spAutoFit/>
          </a:bodyPr>
          <a:lstStyle/>
          <a:p>
            <a:pPr algn="ctr"/>
            <a:r>
              <a:rPr lang="en-US" b="1" dirty="0"/>
              <a:t>Add to Favorites</a:t>
            </a:r>
          </a:p>
        </p:txBody>
      </p:sp>
      <p:sp>
        <p:nvSpPr>
          <p:cNvPr id="33" name="TextBox 32">
            <a:extLst>
              <a:ext uri="{FF2B5EF4-FFF2-40B4-BE49-F238E27FC236}">
                <a16:creationId xmlns:a16="http://schemas.microsoft.com/office/drawing/2014/main" id="{B282935F-FAA0-486D-84F1-CD5F921CF372}"/>
              </a:ext>
            </a:extLst>
          </p:cNvPr>
          <p:cNvSpPr txBox="1"/>
          <p:nvPr/>
        </p:nvSpPr>
        <p:spPr>
          <a:xfrm>
            <a:off x="5683356" y="6230647"/>
            <a:ext cx="1047018" cy="369332"/>
          </a:xfrm>
          <a:prstGeom prst="rect">
            <a:avLst/>
          </a:prstGeom>
          <a:noFill/>
        </p:spPr>
        <p:txBody>
          <a:bodyPr wrap="none" rtlCol="0">
            <a:spAutoFit/>
          </a:bodyPr>
          <a:lstStyle/>
          <a:p>
            <a:pPr algn="ctr"/>
            <a:r>
              <a:rPr lang="en-US" b="1" dirty="0"/>
              <a:t>Favorites</a:t>
            </a:r>
          </a:p>
        </p:txBody>
      </p:sp>
      <p:sp>
        <p:nvSpPr>
          <p:cNvPr id="34" name="TextBox 33">
            <a:extLst>
              <a:ext uri="{FF2B5EF4-FFF2-40B4-BE49-F238E27FC236}">
                <a16:creationId xmlns:a16="http://schemas.microsoft.com/office/drawing/2014/main" id="{3285C4DB-7499-4701-AAE9-4095CC0922EA}"/>
              </a:ext>
            </a:extLst>
          </p:cNvPr>
          <p:cNvSpPr txBox="1"/>
          <p:nvPr/>
        </p:nvSpPr>
        <p:spPr>
          <a:xfrm>
            <a:off x="9422585" y="6230647"/>
            <a:ext cx="1468415" cy="369332"/>
          </a:xfrm>
          <a:prstGeom prst="rect">
            <a:avLst/>
          </a:prstGeom>
          <a:noFill/>
        </p:spPr>
        <p:txBody>
          <a:bodyPr wrap="none" rtlCol="0">
            <a:spAutoFit/>
          </a:bodyPr>
          <a:lstStyle/>
          <a:p>
            <a:r>
              <a:rPr lang="en-US" b="1" dirty="0"/>
              <a:t>Edit Favorites</a:t>
            </a:r>
          </a:p>
        </p:txBody>
      </p:sp>
      <p:pic>
        <p:nvPicPr>
          <p:cNvPr id="4" name="Picture 3">
            <a:extLst>
              <a:ext uri="{FF2B5EF4-FFF2-40B4-BE49-F238E27FC236}">
                <a16:creationId xmlns:a16="http://schemas.microsoft.com/office/drawing/2014/main" id="{6B23BD45-5004-4F2E-AF8A-2B3E31F49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3793" y="1143001"/>
            <a:ext cx="2286000" cy="4922493"/>
          </a:xfrm>
          <a:prstGeom prst="rect">
            <a:avLst/>
          </a:prstGeom>
        </p:spPr>
      </p:pic>
      <p:pic>
        <p:nvPicPr>
          <p:cNvPr id="6" name="Picture 5">
            <a:extLst>
              <a:ext uri="{FF2B5EF4-FFF2-40B4-BE49-F238E27FC236}">
                <a16:creationId xmlns:a16="http://schemas.microsoft.com/office/drawing/2014/main" id="{3D75DB8D-0C41-4A0C-AE8C-0D8C02BA5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3865" y="1143001"/>
            <a:ext cx="2286000" cy="4922493"/>
          </a:xfrm>
          <a:prstGeom prst="rect">
            <a:avLst/>
          </a:prstGeom>
        </p:spPr>
      </p:pic>
      <p:pic>
        <p:nvPicPr>
          <p:cNvPr id="9" name="Picture 8">
            <a:extLst>
              <a:ext uri="{FF2B5EF4-FFF2-40B4-BE49-F238E27FC236}">
                <a16:creationId xmlns:a16="http://schemas.microsoft.com/office/drawing/2014/main" id="{C351F15C-F99E-4D80-B3F3-82CC502864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3938" y="1143001"/>
            <a:ext cx="2286000" cy="4922493"/>
          </a:xfrm>
          <a:prstGeom prst="rect">
            <a:avLst/>
          </a:prstGeom>
        </p:spPr>
      </p:pic>
    </p:spTree>
    <p:extLst>
      <p:ext uri="{BB962C8B-B14F-4D97-AF65-F5344CB8AC3E}">
        <p14:creationId xmlns:p14="http://schemas.microsoft.com/office/powerpoint/2010/main" val="890368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4D94-93A6-40D7-89AE-7979F1F9CD25}"/>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DFA7B728-AF49-4832-98ED-A7068A206534}"/>
              </a:ext>
            </a:extLst>
          </p:cNvPr>
          <p:cNvSpPr>
            <a:spLocks noGrp="1"/>
          </p:cNvSpPr>
          <p:nvPr>
            <p:ph idx="1"/>
          </p:nvPr>
        </p:nvSpPr>
        <p:spPr>
          <a:xfrm>
            <a:off x="838202" y="1825627"/>
            <a:ext cx="10752435" cy="4351336"/>
          </a:xfrm>
        </p:spPr>
        <p:txBody>
          <a:bodyPr>
            <a:normAutofit fontScale="92500" lnSpcReduction="10000"/>
          </a:bodyPr>
          <a:lstStyle/>
          <a:p>
            <a:pPr marL="0" indent="0">
              <a:buNone/>
            </a:pPr>
            <a:r>
              <a:rPr lang="en-US" b="1" u="sng" dirty="0"/>
              <a:t>Steps:</a:t>
            </a:r>
            <a:endParaRPr lang="en-US" dirty="0"/>
          </a:p>
          <a:p>
            <a:pPr marL="971550" lvl="1" indent="-514350">
              <a:buFont typeface="+mj-lt"/>
              <a:buAutoNum type="arabicPeriod"/>
            </a:pPr>
            <a:r>
              <a:rPr lang="en-US" dirty="0"/>
              <a:t>Choose the currency of your money</a:t>
            </a:r>
          </a:p>
          <a:p>
            <a:pPr marL="971550" lvl="1" indent="-514350">
              <a:buFont typeface="+mj-lt"/>
              <a:buAutoNum type="arabicPeriod"/>
            </a:pPr>
            <a:r>
              <a:rPr lang="en-US" dirty="0"/>
              <a:t>Choose the currency of the country you are in</a:t>
            </a:r>
          </a:p>
          <a:p>
            <a:pPr marL="971550" lvl="1" indent="-514350">
              <a:buFont typeface="+mj-lt"/>
              <a:buAutoNum type="arabicPeriod"/>
            </a:pPr>
            <a:r>
              <a:rPr lang="en-US" dirty="0"/>
              <a:t>Ask them how much they “sell” you the currency that you want and insert it on the website</a:t>
            </a:r>
          </a:p>
          <a:p>
            <a:pPr marL="971550" lvl="1" indent="-514350">
              <a:buFont typeface="+mj-lt"/>
              <a:buAutoNum type="arabicPeriod"/>
            </a:pPr>
            <a:r>
              <a:rPr lang="en-US" dirty="0"/>
              <a:t>That’s all. You already have the result, and you can decide whether you should go to another place (maybe one of the ones we suggested) or not. </a:t>
            </a:r>
          </a:p>
          <a:p>
            <a:pPr marL="457200" lvl="1" indent="0">
              <a:buNone/>
            </a:pPr>
            <a:endParaRPr lang="en-US" dirty="0"/>
          </a:p>
          <a:p>
            <a:pPr marL="0" indent="0">
              <a:buNone/>
            </a:pPr>
            <a:r>
              <a:rPr lang="en-US" b="1" u="sng" dirty="0"/>
              <a:t>Extra Functionalities: </a:t>
            </a:r>
            <a:endParaRPr lang="en-US" dirty="0"/>
          </a:p>
          <a:p>
            <a:pPr lvl="1"/>
            <a:r>
              <a:rPr lang="en-US" dirty="0"/>
              <a:t>The user can report the Exchange Place in order to prevent other users of our website to go there.</a:t>
            </a:r>
          </a:p>
          <a:p>
            <a:pPr lvl="1"/>
            <a:r>
              <a:rPr lang="en-US" dirty="0"/>
              <a:t>The user can remember (like) places that have good exchange rate.</a:t>
            </a:r>
          </a:p>
          <a:p>
            <a:endParaRPr lang="en-US" dirty="0"/>
          </a:p>
        </p:txBody>
      </p:sp>
    </p:spTree>
    <p:extLst>
      <p:ext uri="{BB962C8B-B14F-4D97-AF65-F5344CB8AC3E}">
        <p14:creationId xmlns:p14="http://schemas.microsoft.com/office/powerpoint/2010/main" val="938226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4C34-2AC1-4476-AC24-A7D4B55F1705}"/>
              </a:ext>
            </a:extLst>
          </p:cNvPr>
          <p:cNvSpPr>
            <a:spLocks noGrp="1"/>
          </p:cNvSpPr>
          <p:nvPr>
            <p:ph type="title"/>
          </p:nvPr>
        </p:nvSpPr>
        <p:spPr/>
        <p:txBody>
          <a:bodyPr/>
          <a:lstStyle/>
          <a:p>
            <a:r>
              <a:rPr lang="en-US" dirty="0"/>
              <a:t>Prototype 1</a:t>
            </a:r>
          </a:p>
        </p:txBody>
      </p:sp>
      <p:pic>
        <p:nvPicPr>
          <p:cNvPr id="7" name="Picture 6">
            <a:extLst>
              <a:ext uri="{FF2B5EF4-FFF2-40B4-BE49-F238E27FC236}">
                <a16:creationId xmlns:a16="http://schemas.microsoft.com/office/drawing/2014/main" id="{61B42441-EF7C-4E80-8061-6745C5B20AC8}"/>
              </a:ext>
            </a:extLst>
          </p:cNvPr>
          <p:cNvPicPr/>
          <p:nvPr/>
        </p:nvPicPr>
        <p:blipFill rotWithShape="1">
          <a:blip r:embed="rId3" cstate="print">
            <a:extLst>
              <a:ext uri="{28A0092B-C50C-407E-A947-70E740481C1C}">
                <a14:useLocalDpi xmlns:a14="http://schemas.microsoft.com/office/drawing/2010/main" val="0"/>
              </a:ext>
            </a:extLst>
          </a:blip>
          <a:srcRect t="45820"/>
          <a:stretch/>
        </p:blipFill>
        <p:spPr bwMode="auto">
          <a:xfrm>
            <a:off x="6096000" y="1690688"/>
            <a:ext cx="5429885" cy="4159465"/>
          </a:xfrm>
          <a:prstGeom prst="rect">
            <a:avLst/>
          </a:prstGeom>
          <a:noFill/>
          <a:ln>
            <a:noFill/>
          </a:ln>
        </p:spPr>
      </p:pic>
      <p:pic>
        <p:nvPicPr>
          <p:cNvPr id="8" name="Picture 7">
            <a:extLst>
              <a:ext uri="{FF2B5EF4-FFF2-40B4-BE49-F238E27FC236}">
                <a16:creationId xmlns:a16="http://schemas.microsoft.com/office/drawing/2014/main" id="{00DFA2CC-734F-443A-8644-329A2719C779}"/>
              </a:ext>
            </a:extLst>
          </p:cNvPr>
          <p:cNvPicPr/>
          <p:nvPr/>
        </p:nvPicPr>
        <p:blipFill rotWithShape="1">
          <a:blip r:embed="rId3" cstate="print">
            <a:extLst>
              <a:ext uri="{28A0092B-C50C-407E-A947-70E740481C1C}">
                <a14:useLocalDpi xmlns:a14="http://schemas.microsoft.com/office/drawing/2010/main" val="0"/>
              </a:ext>
            </a:extLst>
          </a:blip>
          <a:srcRect b="54024"/>
          <a:stretch/>
        </p:blipFill>
        <p:spPr bwMode="auto">
          <a:xfrm>
            <a:off x="433970" y="1664171"/>
            <a:ext cx="5429885" cy="3529657"/>
          </a:xfrm>
          <a:prstGeom prst="rect">
            <a:avLst/>
          </a:prstGeom>
          <a:noFill/>
          <a:ln>
            <a:noFill/>
          </a:ln>
        </p:spPr>
      </p:pic>
    </p:spTree>
    <p:extLst>
      <p:ext uri="{BB962C8B-B14F-4D97-AF65-F5344CB8AC3E}">
        <p14:creationId xmlns:p14="http://schemas.microsoft.com/office/powerpoint/2010/main" val="13305540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4C34-2AC1-4476-AC24-A7D4B55F1705}"/>
              </a:ext>
            </a:extLst>
          </p:cNvPr>
          <p:cNvSpPr>
            <a:spLocks noGrp="1"/>
          </p:cNvSpPr>
          <p:nvPr>
            <p:ph type="title"/>
          </p:nvPr>
        </p:nvSpPr>
        <p:spPr/>
        <p:txBody>
          <a:bodyPr/>
          <a:lstStyle/>
          <a:p>
            <a:r>
              <a:rPr lang="en-US" dirty="0"/>
              <a:t>Prototype 2</a:t>
            </a:r>
          </a:p>
        </p:txBody>
      </p:sp>
      <p:pic>
        <p:nvPicPr>
          <p:cNvPr id="13" name="Picture 12">
            <a:extLst>
              <a:ext uri="{FF2B5EF4-FFF2-40B4-BE49-F238E27FC236}">
                <a16:creationId xmlns:a16="http://schemas.microsoft.com/office/drawing/2014/main" id="{8A48439C-1A0B-4DE4-BFEF-88295AD53089}"/>
              </a:ext>
            </a:extLst>
          </p:cNvPr>
          <p:cNvPicPr/>
          <p:nvPr/>
        </p:nvPicPr>
        <p:blipFill rotWithShape="1">
          <a:blip r:embed="rId3" cstate="print">
            <a:extLst>
              <a:ext uri="{28A0092B-C50C-407E-A947-70E740481C1C}">
                <a14:useLocalDpi xmlns:a14="http://schemas.microsoft.com/office/drawing/2010/main" val="0"/>
              </a:ext>
            </a:extLst>
          </a:blip>
          <a:srcRect l="33120" t="4084" r="33312" b="4265"/>
          <a:stretch/>
        </p:blipFill>
        <p:spPr bwMode="auto">
          <a:xfrm>
            <a:off x="838197" y="1678329"/>
            <a:ext cx="2354976" cy="4547850"/>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9A92AC23-275E-41BE-845B-62EFAC41F3C4}"/>
              </a:ext>
            </a:extLst>
          </p:cNvPr>
          <p:cNvPicPr/>
          <p:nvPr/>
        </p:nvPicPr>
        <p:blipFill rotWithShape="1">
          <a:blip r:embed="rId4" cstate="print">
            <a:extLst>
              <a:ext uri="{28A0092B-C50C-407E-A947-70E740481C1C}">
                <a14:useLocalDpi xmlns:a14="http://schemas.microsoft.com/office/drawing/2010/main" val="0"/>
              </a:ext>
            </a:extLst>
          </a:blip>
          <a:srcRect l="32991" t="4084" r="33183" b="4265"/>
          <a:stretch/>
        </p:blipFill>
        <p:spPr bwMode="auto">
          <a:xfrm>
            <a:off x="3467150" y="1678329"/>
            <a:ext cx="2354976" cy="4513332"/>
          </a:xfrm>
          <a:prstGeom prst="rect">
            <a:avLst/>
          </a:prstGeom>
          <a:noFill/>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2A6D1C23-45B8-4096-A85E-0D262363DC93}"/>
              </a:ext>
            </a:extLst>
          </p:cNvPr>
          <p:cNvPicPr/>
          <p:nvPr/>
        </p:nvPicPr>
        <p:blipFill rotWithShape="1">
          <a:blip r:embed="rId5" cstate="print">
            <a:extLst>
              <a:ext uri="{28A0092B-C50C-407E-A947-70E740481C1C}">
                <a14:useLocalDpi xmlns:a14="http://schemas.microsoft.com/office/drawing/2010/main" val="0"/>
              </a:ext>
            </a:extLst>
          </a:blip>
          <a:srcRect l="32670" t="3811" r="33312" b="3992"/>
          <a:stretch/>
        </p:blipFill>
        <p:spPr bwMode="auto">
          <a:xfrm>
            <a:off x="6096000" y="1678329"/>
            <a:ext cx="2378848" cy="4560207"/>
          </a:xfrm>
          <a:prstGeom prst="rect">
            <a:avLst/>
          </a:prstGeom>
          <a:noFill/>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4792C017-6250-4E0B-A13B-CD2EBF88DF70}"/>
              </a:ext>
            </a:extLst>
          </p:cNvPr>
          <p:cNvPicPr/>
          <p:nvPr/>
        </p:nvPicPr>
        <p:blipFill rotWithShape="1">
          <a:blip r:embed="rId6" cstate="print">
            <a:extLst>
              <a:ext uri="{28A0092B-C50C-407E-A947-70E740481C1C}">
                <a14:useLocalDpi xmlns:a14="http://schemas.microsoft.com/office/drawing/2010/main" val="0"/>
              </a:ext>
            </a:extLst>
          </a:blip>
          <a:srcRect l="32542" t="3811" r="32221" b="3902"/>
          <a:stretch/>
        </p:blipFill>
        <p:spPr bwMode="auto">
          <a:xfrm>
            <a:off x="8699440" y="1690687"/>
            <a:ext cx="2433952" cy="450879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53647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4C34-2AC1-4476-AC24-A7D4B55F1705}"/>
              </a:ext>
            </a:extLst>
          </p:cNvPr>
          <p:cNvSpPr>
            <a:spLocks noGrp="1"/>
          </p:cNvSpPr>
          <p:nvPr>
            <p:ph type="title"/>
          </p:nvPr>
        </p:nvSpPr>
        <p:spPr/>
        <p:txBody>
          <a:bodyPr/>
          <a:lstStyle/>
          <a:p>
            <a:r>
              <a:rPr lang="en-US" dirty="0"/>
              <a:t>Prototype 3</a:t>
            </a:r>
          </a:p>
        </p:txBody>
      </p:sp>
      <p:pic>
        <p:nvPicPr>
          <p:cNvPr id="6" name="Picture 5">
            <a:extLst>
              <a:ext uri="{FF2B5EF4-FFF2-40B4-BE49-F238E27FC236}">
                <a16:creationId xmlns:a16="http://schemas.microsoft.com/office/drawing/2014/main" id="{6713A84A-961C-4325-9425-2C639B1C171A}"/>
              </a:ext>
            </a:extLst>
          </p:cNvPr>
          <p:cNvPicPr/>
          <p:nvPr/>
        </p:nvPicPr>
        <p:blipFill rotWithShape="1">
          <a:blip r:embed="rId2" cstate="print">
            <a:extLst>
              <a:ext uri="{28A0092B-C50C-407E-A947-70E740481C1C}">
                <a14:useLocalDpi xmlns:a14="http://schemas.microsoft.com/office/drawing/2010/main" val="0"/>
              </a:ext>
            </a:extLst>
          </a:blip>
          <a:srcRect l="23810" r="23604"/>
          <a:stretch/>
        </p:blipFill>
        <p:spPr bwMode="auto">
          <a:xfrm>
            <a:off x="760317" y="1690688"/>
            <a:ext cx="2388903" cy="4544281"/>
          </a:xfrm>
          <a:prstGeom prst="rect">
            <a:avLst/>
          </a:prstGeom>
          <a:noFill/>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A19AB3D9-93E7-4077-88CD-7DAF5C87D5CE}"/>
              </a:ext>
            </a:extLst>
          </p:cNvPr>
          <p:cNvPicPr/>
          <p:nvPr/>
        </p:nvPicPr>
        <p:blipFill rotWithShape="1">
          <a:blip r:embed="rId3" cstate="print">
            <a:extLst>
              <a:ext uri="{28A0092B-C50C-407E-A947-70E740481C1C}">
                <a14:useLocalDpi xmlns:a14="http://schemas.microsoft.com/office/drawing/2010/main" val="0"/>
              </a:ext>
            </a:extLst>
          </a:blip>
          <a:srcRect l="24207" r="23210"/>
          <a:stretch/>
        </p:blipFill>
        <p:spPr bwMode="auto">
          <a:xfrm>
            <a:off x="3548381" y="1690688"/>
            <a:ext cx="2388903" cy="454428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602D209D-9365-4B52-AFE9-3ED5F3404EBB}"/>
              </a:ext>
            </a:extLst>
          </p:cNvPr>
          <p:cNvPicPr/>
          <p:nvPr/>
        </p:nvPicPr>
        <p:blipFill rotWithShape="1">
          <a:blip r:embed="rId4" cstate="print">
            <a:extLst>
              <a:ext uri="{28A0092B-C50C-407E-A947-70E740481C1C}">
                <a14:useLocalDpi xmlns:a14="http://schemas.microsoft.com/office/drawing/2010/main" val="0"/>
              </a:ext>
            </a:extLst>
          </a:blip>
          <a:srcRect l="23810" r="24200"/>
          <a:stretch/>
        </p:blipFill>
        <p:spPr bwMode="auto">
          <a:xfrm>
            <a:off x="6254718" y="1690688"/>
            <a:ext cx="2362079" cy="4544280"/>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7843C215-7CE2-4DD0-BAF7-06618A80F802}"/>
              </a:ext>
            </a:extLst>
          </p:cNvPr>
          <p:cNvPicPr/>
          <p:nvPr/>
        </p:nvPicPr>
        <p:blipFill rotWithShape="1">
          <a:blip r:embed="rId5" cstate="print">
            <a:extLst>
              <a:ext uri="{28A0092B-C50C-407E-A947-70E740481C1C}">
                <a14:useLocalDpi xmlns:a14="http://schemas.microsoft.com/office/drawing/2010/main" val="0"/>
              </a:ext>
            </a:extLst>
          </a:blip>
          <a:srcRect l="25198" r="25192"/>
          <a:stretch/>
        </p:blipFill>
        <p:spPr bwMode="auto">
          <a:xfrm>
            <a:off x="8998828" y="1690687"/>
            <a:ext cx="2251999" cy="454025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3661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4C34-2AC1-4476-AC24-A7D4B55F1705}"/>
              </a:ext>
            </a:extLst>
          </p:cNvPr>
          <p:cNvSpPr>
            <a:spLocks noGrp="1"/>
          </p:cNvSpPr>
          <p:nvPr>
            <p:ph type="title"/>
          </p:nvPr>
        </p:nvSpPr>
        <p:spPr/>
        <p:txBody>
          <a:bodyPr/>
          <a:lstStyle/>
          <a:p>
            <a:r>
              <a:rPr lang="en-US" dirty="0"/>
              <a:t>Prototype 3</a:t>
            </a:r>
          </a:p>
        </p:txBody>
      </p:sp>
      <p:pic>
        <p:nvPicPr>
          <p:cNvPr id="7" name="Picture 6">
            <a:extLst>
              <a:ext uri="{FF2B5EF4-FFF2-40B4-BE49-F238E27FC236}">
                <a16:creationId xmlns:a16="http://schemas.microsoft.com/office/drawing/2014/main" id="{B4405CC9-01C8-4C43-8E86-00F8D2B7D118}"/>
              </a:ext>
            </a:extLst>
          </p:cNvPr>
          <p:cNvPicPr/>
          <p:nvPr/>
        </p:nvPicPr>
        <p:blipFill rotWithShape="1">
          <a:blip r:embed="rId2" cstate="print">
            <a:extLst>
              <a:ext uri="{28A0092B-C50C-407E-A947-70E740481C1C}">
                <a14:useLocalDpi xmlns:a14="http://schemas.microsoft.com/office/drawing/2010/main" val="0"/>
              </a:ext>
            </a:extLst>
          </a:blip>
          <a:srcRect l="23611" r="23820"/>
          <a:stretch/>
        </p:blipFill>
        <p:spPr bwMode="auto">
          <a:xfrm>
            <a:off x="1966776" y="1694982"/>
            <a:ext cx="2388903" cy="4544614"/>
          </a:xfrm>
          <a:prstGeom prst="rect">
            <a:avLst/>
          </a:prstGeom>
          <a:noFill/>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98D4CB7D-5DA9-41BF-B1CB-D8F34B81BC66}"/>
              </a:ext>
            </a:extLst>
          </p:cNvPr>
          <p:cNvPicPr/>
          <p:nvPr/>
        </p:nvPicPr>
        <p:blipFill rotWithShape="1">
          <a:blip r:embed="rId3" cstate="print">
            <a:extLst>
              <a:ext uri="{28A0092B-C50C-407E-A947-70E740481C1C}">
                <a14:useLocalDpi xmlns:a14="http://schemas.microsoft.com/office/drawing/2010/main" val="0"/>
              </a:ext>
            </a:extLst>
          </a:blip>
          <a:srcRect l="24405" r="25187"/>
          <a:stretch/>
        </p:blipFill>
        <p:spPr bwMode="auto">
          <a:xfrm>
            <a:off x="4928247" y="1690688"/>
            <a:ext cx="2335505" cy="4633470"/>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46677BF0-FC38-43AD-A8DA-B0E0F5D183A2}"/>
              </a:ext>
            </a:extLst>
          </p:cNvPr>
          <p:cNvPicPr/>
          <p:nvPr/>
        </p:nvPicPr>
        <p:blipFill rotWithShape="1">
          <a:blip r:embed="rId4" cstate="print">
            <a:extLst>
              <a:ext uri="{28A0092B-C50C-407E-A947-70E740481C1C}">
                <a14:useLocalDpi xmlns:a14="http://schemas.microsoft.com/office/drawing/2010/main" val="0"/>
              </a:ext>
            </a:extLst>
          </a:blip>
          <a:srcRect l="24008" r="24193"/>
          <a:stretch/>
        </p:blipFill>
        <p:spPr bwMode="auto">
          <a:xfrm>
            <a:off x="7943463" y="1690688"/>
            <a:ext cx="2392964" cy="462015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733118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2E9B-B1D2-4F1E-B5DD-22240E792F24}"/>
              </a:ext>
            </a:extLst>
          </p:cNvPr>
          <p:cNvSpPr txBox="1">
            <a:spLocks noGrp="1"/>
          </p:cNvSpPr>
          <p:nvPr>
            <p:ph type="ctrTitle"/>
          </p:nvPr>
        </p:nvSpPr>
        <p:spPr/>
        <p:txBody>
          <a:bodyPr/>
          <a:lstStyle/>
          <a:p>
            <a:pPr lvl="0"/>
            <a:r>
              <a:rPr lang="en-GB"/>
              <a:t>Personas</a:t>
            </a:r>
          </a:p>
        </p:txBody>
      </p:sp>
      <p:sp>
        <p:nvSpPr>
          <p:cNvPr id="3" name="Subtitle 2">
            <a:extLst>
              <a:ext uri="{FF2B5EF4-FFF2-40B4-BE49-F238E27FC236}">
                <a16:creationId xmlns:a16="http://schemas.microsoft.com/office/drawing/2014/main" id="{9B4586D8-852F-4C1E-B8AB-810DA1B4F22F}"/>
              </a:ext>
            </a:extLst>
          </p:cNvPr>
          <p:cNvSpPr txBox="1">
            <a:spLocks noGrp="1"/>
          </p:cNvSpPr>
          <p:nvPr>
            <p:ph type="subTitle" idx="1"/>
          </p:nvPr>
        </p:nvSpPr>
        <p:spPr/>
        <p:txBody>
          <a:bodyPr/>
          <a:lstStyle/>
          <a:p>
            <a:pPr lvl="0"/>
            <a:r>
              <a:rPr lang="en-GB"/>
              <a:t>(the average profile of our targets)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3E0FAC67-34D1-496C-A22C-A67CC5648101}"/>
              </a:ext>
            </a:extLst>
          </p:cNvPr>
          <p:cNvPicPr>
            <a:picLocks noChangeAspect="1"/>
          </p:cNvPicPr>
          <p:nvPr/>
        </p:nvPicPr>
        <p:blipFill>
          <a:blip r:embed="rId2"/>
          <a:srcRect l="7809" t="5207" r="5925" b="13106"/>
          <a:stretch>
            <a:fillRect/>
          </a:stretch>
        </p:blipFill>
        <p:spPr>
          <a:xfrm>
            <a:off x="1080486" y="1344469"/>
            <a:ext cx="2720292" cy="3863904"/>
          </a:xfrm>
          <a:prstGeom prst="rect">
            <a:avLst/>
          </a:prstGeom>
          <a:noFill/>
          <a:ln w="76200" cap="flat" cmpd="thickThin">
            <a:solidFill>
              <a:schemeClr val="accent1"/>
            </a:solidFill>
          </a:ln>
        </p:spPr>
      </p:pic>
      <p:sp>
        <p:nvSpPr>
          <p:cNvPr id="3" name="TextBox 7">
            <a:extLst>
              <a:ext uri="{FF2B5EF4-FFF2-40B4-BE49-F238E27FC236}">
                <a16:creationId xmlns:a16="http://schemas.microsoft.com/office/drawing/2014/main" id="{2A11EED1-8597-4B21-A939-38592E2A7D4F}"/>
              </a:ext>
            </a:extLst>
          </p:cNvPr>
          <p:cNvSpPr txBox="1"/>
          <p:nvPr/>
        </p:nvSpPr>
        <p:spPr>
          <a:xfrm>
            <a:off x="4222708" y="378100"/>
            <a:ext cx="3746583" cy="646331"/>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600" b="1" i="0" u="none" strike="noStrike" kern="1200" cap="none" spc="0" baseline="0" dirty="0">
                <a:solidFill>
                  <a:schemeClr val="accent5">
                    <a:lumMod val="75000"/>
                  </a:schemeClr>
                </a:solidFill>
                <a:uFillTx/>
                <a:latin typeface="Calibri"/>
              </a:rPr>
              <a:t>Matthew Adams</a:t>
            </a:r>
            <a:endParaRPr lang="en-US" sz="3600" b="1" i="0" u="none" strike="noStrike" kern="1200" cap="none" spc="0" baseline="0" dirty="0">
              <a:solidFill>
                <a:schemeClr val="accent5">
                  <a:lumMod val="75000"/>
                </a:schemeClr>
              </a:solidFill>
              <a:uFillTx/>
              <a:latin typeface="Calibri"/>
            </a:endParaRPr>
          </a:p>
        </p:txBody>
      </p:sp>
      <p:sp>
        <p:nvSpPr>
          <p:cNvPr id="4" name="TextBox 8">
            <a:extLst>
              <a:ext uri="{FF2B5EF4-FFF2-40B4-BE49-F238E27FC236}">
                <a16:creationId xmlns:a16="http://schemas.microsoft.com/office/drawing/2014/main" id="{7430AC16-7E32-422A-956E-A44B4A0D7A33}"/>
              </a:ext>
            </a:extLst>
          </p:cNvPr>
          <p:cNvSpPr txBox="1"/>
          <p:nvPr/>
        </p:nvSpPr>
        <p:spPr>
          <a:xfrm>
            <a:off x="4300151" y="1344469"/>
            <a:ext cx="6703541" cy="2862322"/>
          </a:xfrm>
          <a:prstGeom prst="rect">
            <a:avLst/>
          </a:prstGeom>
          <a:noFill/>
          <a:ln cap="flat">
            <a:noFill/>
          </a:ln>
        </p:spPr>
        <p:txBody>
          <a:bodyPr vert="horz" wrap="square" lIns="91440" tIns="45720" rIns="91440" bIns="45720" anchor="t" anchorCtr="0" compatLnSpc="1">
            <a:spAutoFit/>
          </a:bodyPr>
          <a:lstStyle/>
          <a:p>
            <a:pPr algn="ju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Matthew </a:t>
            </a:r>
            <a:r>
              <a:rPr lang="en-GB" sz="1800" b="0" i="0" u="none" strike="noStrike" kern="1200" cap="none" spc="0" baseline="0" dirty="0">
                <a:solidFill>
                  <a:srgbClr val="000000"/>
                </a:solidFill>
                <a:uFillTx/>
                <a:latin typeface="Calibri"/>
              </a:rPr>
              <a:t>doesn’t have the economic comfort to book luxury hotels or rent cars. So</a:t>
            </a:r>
            <a:r>
              <a:rPr lang="en-US" dirty="0">
                <a:solidFill>
                  <a:srgbClr val="000000"/>
                </a:solidFill>
              </a:rPr>
              <a:t>, do not mistake him for a regular tourist. </a:t>
            </a:r>
            <a:endParaRPr lang="en-GB" sz="1800" b="0" i="0" u="none" strike="noStrike" kern="1200" cap="none" spc="0" baseline="0" dirty="0">
              <a:solidFill>
                <a:srgbClr val="00000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dirty="0">
              <a:solidFill>
                <a:srgbClr val="000000"/>
              </a:solidFill>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dirty="0">
                <a:solidFill>
                  <a:srgbClr val="000000"/>
                </a:solidFill>
                <a:uFillTx/>
                <a:latin typeface="Calibri"/>
              </a:rPr>
              <a:t>He is the guy that would walk for 20 minutes just to find the cheapest souvenir shop in the city.</a:t>
            </a:r>
            <a:r>
              <a:rPr lang="en-US" sz="1800" b="0" i="0" u="none" strike="noStrike" kern="1200" cap="none" spc="0" baseline="0" dirty="0">
                <a:solidFill>
                  <a:srgbClr val="000000"/>
                </a:solidFill>
                <a:uFillTx/>
                <a:latin typeface="Calibri"/>
              </a:rPr>
              <a:t> </a:t>
            </a: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dirty="0">
              <a:solidFill>
                <a:srgbClr val="000000"/>
              </a:solidFill>
              <a:uFillTx/>
              <a:latin typeface="Calibri"/>
            </a:endParaRPr>
          </a:p>
          <a:p>
            <a:pPr marL="0" marR="0" lvl="0" indent="0" algn="just"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1800" b="0" i="0" u="none" strike="noStrike" kern="1200" cap="none" spc="0" baseline="0" dirty="0">
                <a:solidFill>
                  <a:srgbClr val="000000"/>
                </a:solidFill>
                <a:uFillTx/>
                <a:latin typeface="Calibri"/>
              </a:rPr>
              <a:t>His relationship with technology is very good, but he also has high expectations from it. He believes that his smartphone can satisfy most of his travel needs (regarding maps, cheap communication, transportation </a:t>
            </a:r>
            <a:r>
              <a:rPr lang="en-US" sz="1800" b="0" i="0" u="none" strike="noStrike" kern="1200" cap="none" spc="0" baseline="0" dirty="0" err="1">
                <a:solidFill>
                  <a:srgbClr val="000000"/>
                </a:solidFill>
                <a:uFillTx/>
                <a:latin typeface="Calibri"/>
              </a:rPr>
              <a:t>etc</a:t>
            </a:r>
            <a:r>
              <a:rPr lang="en-US" sz="1800" b="0" i="0" u="none" strike="noStrike" kern="1200" cap="none" spc="0" baseline="0" dirty="0">
                <a:solidFill>
                  <a:srgbClr val="000000"/>
                </a:solidFill>
                <a:uFillTx/>
                <a:latin typeface="Calibri"/>
              </a:rPr>
              <a:t>).</a:t>
            </a:r>
            <a:endParaRPr lang="en-GB" sz="1800" b="0" i="0" u="none" strike="noStrike" kern="1200" cap="none" spc="0" baseline="0" dirty="0">
              <a:solidFill>
                <a:srgbClr val="000000"/>
              </a:solidFill>
              <a:uFillTx/>
              <a:latin typeface="Calibri"/>
            </a:endParaRPr>
          </a:p>
        </p:txBody>
      </p:sp>
      <p:sp>
        <p:nvSpPr>
          <p:cNvPr id="6" name="TextBox 5">
            <a:extLst>
              <a:ext uri="{FF2B5EF4-FFF2-40B4-BE49-F238E27FC236}">
                <a16:creationId xmlns:a16="http://schemas.microsoft.com/office/drawing/2014/main" id="{13C3532A-FF3A-44F7-935D-3522E5C3EE74}"/>
              </a:ext>
            </a:extLst>
          </p:cNvPr>
          <p:cNvSpPr txBox="1"/>
          <p:nvPr/>
        </p:nvSpPr>
        <p:spPr>
          <a:xfrm>
            <a:off x="936973" y="5436971"/>
            <a:ext cx="2918975" cy="1200329"/>
          </a:xfrm>
          <a:prstGeom prst="rect">
            <a:avLst/>
          </a:prstGeom>
          <a:noFill/>
        </p:spPr>
        <p:txBody>
          <a:bodyPr wrap="square" rtlCol="0">
            <a:spAutoFit/>
          </a:bodyPr>
          <a:lstStyle/>
          <a:p>
            <a:r>
              <a:rPr lang="en-US" b="1" dirty="0">
                <a:solidFill>
                  <a:schemeClr val="accent5">
                    <a:lumMod val="75000"/>
                  </a:schemeClr>
                </a:solidFill>
              </a:rPr>
              <a:t>Age: </a:t>
            </a:r>
            <a:r>
              <a:rPr lang="en-US" dirty="0"/>
              <a:t>20 years old</a:t>
            </a:r>
          </a:p>
          <a:p>
            <a:r>
              <a:rPr lang="en-US" b="1" dirty="0">
                <a:solidFill>
                  <a:schemeClr val="accent5">
                    <a:lumMod val="75000"/>
                  </a:schemeClr>
                </a:solidFill>
              </a:rPr>
              <a:t>Studies: </a:t>
            </a:r>
            <a:r>
              <a:rPr lang="en-US" dirty="0"/>
              <a:t>Engineering</a:t>
            </a:r>
          </a:p>
          <a:p>
            <a:r>
              <a:rPr lang="en-US" b="1" dirty="0">
                <a:solidFill>
                  <a:schemeClr val="accent5">
                    <a:lumMod val="75000"/>
                  </a:schemeClr>
                </a:solidFill>
              </a:rPr>
              <a:t>Hobbies: </a:t>
            </a:r>
            <a:r>
              <a:rPr lang="en-US" dirty="0"/>
              <a:t>Travelling </a:t>
            </a:r>
          </a:p>
          <a:p>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642</TotalTime>
  <Words>1325</Words>
  <Application>Microsoft Office PowerPoint</Application>
  <PresentationFormat>Widescreen</PresentationFormat>
  <Paragraphs>133</Paragraphs>
  <Slides>28</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Currency Site</vt:lpstr>
      <vt:lpstr>General Information</vt:lpstr>
      <vt:lpstr>Usage</vt:lpstr>
      <vt:lpstr>Prototype 1</vt:lpstr>
      <vt:lpstr>Prototype 2</vt:lpstr>
      <vt:lpstr>Prototype 3</vt:lpstr>
      <vt:lpstr>Prototype 3</vt:lpstr>
      <vt:lpstr>Personas</vt:lpstr>
      <vt:lpstr>PowerPoint Presentation</vt:lpstr>
      <vt:lpstr>PowerPoint Presentation</vt:lpstr>
      <vt:lpstr>Rectangular Model</vt:lpstr>
      <vt:lpstr>Rectangular Model</vt:lpstr>
      <vt:lpstr>Prototype 4</vt:lpstr>
      <vt:lpstr>Conceptual Model</vt:lpstr>
      <vt:lpstr>Prototype 5 (User has the freedom to choose)</vt:lpstr>
      <vt:lpstr>? Questions ?   - Answers -</vt:lpstr>
      <vt:lpstr>? Questions ?   - Answers -</vt:lpstr>
      <vt:lpstr>Hard to understand questions</vt:lpstr>
      <vt:lpstr>Outdated Questions</vt:lpstr>
      <vt:lpstr>Prototype 6</vt:lpstr>
      <vt:lpstr>Prototype 7</vt:lpstr>
      <vt:lpstr>Tests</vt:lpstr>
      <vt:lpstr>Alpha Version of  AntiScammer (Real Photo) </vt:lpstr>
      <vt:lpstr>Alpha – Start Screen </vt:lpstr>
      <vt:lpstr>Alpha – Results 1 </vt:lpstr>
      <vt:lpstr>Alpha – Results 2 </vt:lpstr>
      <vt:lpstr>Alpha – Results 3 </vt:lpstr>
      <vt:lpstr>Alpha – Favorites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Personas</dc:title>
  <dc:creator>Leonidas Achilleos</dc:creator>
  <cp:lastModifiedBy>Marios Pafitis</cp:lastModifiedBy>
  <cp:revision>60</cp:revision>
  <dcterms:created xsi:type="dcterms:W3CDTF">2019-03-02T17:42:17Z</dcterms:created>
  <dcterms:modified xsi:type="dcterms:W3CDTF">2019-04-30T21:29:53Z</dcterms:modified>
</cp:coreProperties>
</file>